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  <p:sldMasterId id="2147483649" r:id="rId2"/>
  </p:sldMasterIdLst>
  <p:notesMasterIdLst>
    <p:notesMasterId r:id="rId54"/>
  </p:notesMasterIdLst>
  <p:handoutMasterIdLst>
    <p:handoutMasterId r:id="rId55"/>
  </p:handoutMasterIdLst>
  <p:sldIdLst>
    <p:sldId id="322" r:id="rId3"/>
    <p:sldId id="335" r:id="rId4"/>
    <p:sldId id="388" r:id="rId5"/>
    <p:sldId id="416" r:id="rId6"/>
    <p:sldId id="608" r:id="rId7"/>
    <p:sldId id="342" r:id="rId8"/>
    <p:sldId id="389" r:id="rId9"/>
    <p:sldId id="581" r:id="rId10"/>
    <p:sldId id="355" r:id="rId11"/>
    <p:sldId id="511" r:id="rId12"/>
    <p:sldId id="445" r:id="rId13"/>
    <p:sldId id="582" r:id="rId14"/>
    <p:sldId id="449" r:id="rId15"/>
    <p:sldId id="566" r:id="rId16"/>
    <p:sldId id="450" r:id="rId17"/>
    <p:sldId id="583" r:id="rId18"/>
    <p:sldId id="454" r:id="rId19"/>
    <p:sldId id="526" r:id="rId20"/>
    <p:sldId id="584" r:id="rId21"/>
    <p:sldId id="525" r:id="rId22"/>
    <p:sldId id="573" r:id="rId23"/>
    <p:sldId id="585" r:id="rId24"/>
    <p:sldId id="574" r:id="rId25"/>
    <p:sldId id="594" r:id="rId26"/>
    <p:sldId id="595" r:id="rId27"/>
    <p:sldId id="586" r:id="rId28"/>
    <p:sldId id="575" r:id="rId29"/>
    <p:sldId id="596" r:id="rId30"/>
    <p:sldId id="597" r:id="rId31"/>
    <p:sldId id="587" r:id="rId32"/>
    <p:sldId id="576" r:id="rId33"/>
    <p:sldId id="598" r:id="rId34"/>
    <p:sldId id="599" r:id="rId35"/>
    <p:sldId id="588" r:id="rId36"/>
    <p:sldId id="577" r:id="rId37"/>
    <p:sldId id="600" r:id="rId38"/>
    <p:sldId id="589" r:id="rId39"/>
    <p:sldId id="578" r:id="rId40"/>
    <p:sldId id="579" r:id="rId41"/>
    <p:sldId id="580" r:id="rId42"/>
    <p:sldId id="593" r:id="rId43"/>
    <p:sldId id="602" r:id="rId44"/>
    <p:sldId id="603" r:id="rId45"/>
    <p:sldId id="550" r:id="rId46"/>
    <p:sldId id="604" r:id="rId47"/>
    <p:sldId id="559" r:id="rId48"/>
    <p:sldId id="607" r:id="rId49"/>
    <p:sldId id="569" r:id="rId50"/>
    <p:sldId id="605" r:id="rId51"/>
    <p:sldId id="606" r:id="rId52"/>
    <p:sldId id="364" r:id="rId53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003366"/>
    <a:srgbClr val="FF66CC"/>
    <a:srgbClr val="FFFFB5"/>
    <a:srgbClr val="C33021"/>
    <a:srgbClr val="B2B2B2"/>
    <a:srgbClr val="666699"/>
    <a:srgbClr val="0066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682" autoAdjust="0"/>
    <p:restoredTop sz="88475" autoAdjust="0"/>
  </p:normalViewPr>
  <p:slideViewPr>
    <p:cSldViewPr>
      <p:cViewPr varScale="1">
        <p:scale>
          <a:sx n="75" d="100"/>
          <a:sy n="75" d="100"/>
        </p:scale>
        <p:origin x="-936" y="-84"/>
      </p:cViewPr>
      <p:guideLst>
        <p:guide orient="horz" pos="273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192" y="226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1">
                <a:latin typeface="Tahoma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latin typeface="Tahoma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73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1">
                <a:latin typeface="Tahoma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273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1">
                <a:latin typeface="Tahoma" charset="0"/>
                <a:cs typeface="+mn-cs"/>
              </a:defRPr>
            </a:lvl1pPr>
          </a:lstStyle>
          <a:p>
            <a:pPr>
              <a:defRPr/>
            </a:pPr>
            <a:fld id="{887E2850-3834-4FB4-8D4A-D89EC05265C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93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cs typeface="+mn-cs"/>
              </a:defRPr>
            </a:lvl1pPr>
          </a:lstStyle>
          <a:p>
            <a:pPr>
              <a:defRPr/>
            </a:pPr>
            <a:fld id="{EE74A6B3-0E7F-486F-AC1C-988AE6A0A3E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r>
              <a:rPr lang="pt-BR" smtClean="0"/>
              <a:t>Colocar em todos os slides: logo do Feirão acima à direita, n. nos slides, tam amostral nas figuras, e número das questões.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03D800-38C6-47C5-A339-E102A46D40E8}" type="slidenum">
              <a:rPr lang="en-US" smtClean="0">
                <a:latin typeface="Tahoma" pitchFamily="34" charset="0"/>
              </a:rPr>
              <a:pPr>
                <a:defRPr/>
              </a:pPr>
              <a:t>1</a:t>
            </a:fld>
            <a:endParaRPr lang="en-US" smtClean="0"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Cruzar com dados BR, acima de 18 anos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703D77-C341-49BA-A42F-75D945F9FDB7}" type="slidenum">
              <a:rPr lang="pt-BR" smtClean="0"/>
              <a:pPr>
                <a:defRPr/>
              </a:pPr>
              <a:t>13</a:t>
            </a:fld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Colocar splash que a mediana é a faixa de renda 3 e isso se repete em todas as cidades.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F40C03-A4B4-4278-A1E0-219AD0B9CAC1}" type="slidenum">
              <a:rPr lang="pt-BR" smtClean="0"/>
              <a:pPr>
                <a:defRPr/>
              </a:pPr>
              <a:t>15</a:t>
            </a:fld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Colocar splash que a mediana é a faixa de renda 3 e isso se repete em todas as cidades.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F40C03-A4B4-4278-A1E0-219AD0B9CAC1}" type="slidenum">
              <a:rPr lang="pt-BR" smtClean="0"/>
              <a:pPr>
                <a:defRPr/>
              </a:pPr>
              <a:t>16</a:t>
            </a:fld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Abrir destaque para os 20,84% se achou melhor, pior etc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9B0EFC7-9DB6-417B-B3D0-CBC8FB338BDE}" type="slidenum">
              <a:rPr lang="pt-BR" smtClean="0"/>
              <a:pPr>
                <a:defRPr/>
              </a:pPr>
              <a:t>19</a:t>
            </a:fld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Abrir destaque para os 20,84% se achou melhor, pior etc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9B0EFC7-9DB6-417B-B3D0-CBC8FB338BDE}" type="slidenum">
              <a:rPr lang="pt-BR" smtClean="0"/>
              <a:pPr>
                <a:defRPr/>
              </a:pPr>
              <a:t>20</a:t>
            </a:fld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Abrir destaque para os 20,84% se achou melhor, pior etc</a:t>
            </a:r>
          </a:p>
        </p:txBody>
      </p:sp>
      <p:sp>
        <p:nvSpPr>
          <p:cNvPr id="4" name="Espaço Reservado para Número de Slide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52A9B31A-D2F6-4307-BDBC-98E1CB1416B1}" type="slidenum">
              <a:rPr lang="pt-BR" sz="1200">
                <a:latin typeface="Tahoma" charset="0"/>
                <a:cs typeface="+mn-cs"/>
              </a:rPr>
              <a:pPr algn="r">
                <a:defRPr/>
              </a:pPr>
              <a:t>21</a:t>
            </a:fld>
            <a:endParaRPr lang="pt-BR" sz="1200">
              <a:latin typeface="Tahom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Abrir destaque para os 20,84% se achou melhor, pior etc</a:t>
            </a:r>
          </a:p>
        </p:txBody>
      </p:sp>
      <p:sp>
        <p:nvSpPr>
          <p:cNvPr id="4" name="Espaço Reservado para Número de Slide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52A9B31A-D2F6-4307-BDBC-98E1CB1416B1}" type="slidenum">
              <a:rPr lang="pt-BR" sz="1200">
                <a:latin typeface="Tahoma" charset="0"/>
                <a:cs typeface="+mn-cs"/>
              </a:rPr>
              <a:pPr algn="r">
                <a:defRPr/>
              </a:pPr>
              <a:t>22</a:t>
            </a:fld>
            <a:endParaRPr lang="pt-BR" sz="1200">
              <a:latin typeface="Tahom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Abrir destaque para os 20,84% se achou melhor, pior etc</a:t>
            </a:r>
          </a:p>
        </p:txBody>
      </p:sp>
      <p:sp>
        <p:nvSpPr>
          <p:cNvPr id="4" name="Espaço Reservado para Número de Slide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28D15ADE-B446-4DCC-AE29-4CDB50EA45BE}" type="slidenum">
              <a:rPr lang="pt-BR" sz="1200">
                <a:latin typeface="Tahoma" charset="0"/>
                <a:cs typeface="+mn-cs"/>
              </a:rPr>
              <a:pPr algn="r">
                <a:defRPr/>
              </a:pPr>
              <a:t>23</a:t>
            </a:fld>
            <a:endParaRPr lang="pt-BR" sz="1200">
              <a:latin typeface="Tahom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Abrir destaque para os 20,84% se achou melhor, pior etc</a:t>
            </a:r>
          </a:p>
        </p:txBody>
      </p:sp>
      <p:sp>
        <p:nvSpPr>
          <p:cNvPr id="4" name="Espaço Reservado para Número de Slide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28D15ADE-B446-4DCC-AE29-4CDB50EA45BE}" type="slidenum">
              <a:rPr lang="pt-BR" sz="1200">
                <a:latin typeface="Tahoma" charset="0"/>
                <a:cs typeface="+mn-cs"/>
              </a:rPr>
              <a:pPr algn="r">
                <a:defRPr/>
              </a:pPr>
              <a:t>24</a:t>
            </a:fld>
            <a:endParaRPr lang="pt-BR" sz="1200">
              <a:latin typeface="Tahom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Abrir destaque para os 20,84% se achou melhor, pior etc</a:t>
            </a:r>
          </a:p>
        </p:txBody>
      </p:sp>
      <p:sp>
        <p:nvSpPr>
          <p:cNvPr id="4" name="Espaço Reservado para Número de Slide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28D15ADE-B446-4DCC-AE29-4CDB50EA45BE}" type="slidenum">
              <a:rPr lang="pt-BR" sz="1200">
                <a:latin typeface="Tahoma" charset="0"/>
                <a:cs typeface="+mn-cs"/>
              </a:rPr>
              <a:pPr algn="r">
                <a:defRPr/>
              </a:pPr>
              <a:t>25</a:t>
            </a:fld>
            <a:endParaRPr lang="pt-BR" sz="1200">
              <a:latin typeface="Tahom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Abrir destaque para os 20,84% se achou melhor, pior etc</a:t>
            </a:r>
          </a:p>
        </p:txBody>
      </p:sp>
      <p:sp>
        <p:nvSpPr>
          <p:cNvPr id="4" name="Espaço Reservado para Número de Slide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28D15ADE-B446-4DCC-AE29-4CDB50EA45BE}" type="slidenum">
              <a:rPr lang="pt-BR" sz="1200">
                <a:latin typeface="Tahoma" charset="0"/>
                <a:cs typeface="+mn-cs"/>
              </a:rPr>
              <a:pPr algn="r">
                <a:defRPr/>
              </a:pPr>
              <a:t>26</a:t>
            </a:fld>
            <a:endParaRPr lang="pt-BR" sz="1200">
              <a:latin typeface="Tahom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Abrir destaque para os 20,84% se achou melhor, pior etc</a:t>
            </a:r>
          </a:p>
        </p:txBody>
      </p:sp>
      <p:sp>
        <p:nvSpPr>
          <p:cNvPr id="4" name="Espaço Reservado para Número de Slide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C1EFB880-3BE4-4053-AEFC-651DEF1FB5B7}" type="slidenum">
              <a:rPr lang="pt-BR" sz="1200">
                <a:latin typeface="Tahoma" charset="0"/>
                <a:cs typeface="+mn-cs"/>
              </a:rPr>
              <a:pPr algn="r">
                <a:defRPr/>
              </a:pPr>
              <a:t>27</a:t>
            </a:fld>
            <a:endParaRPr lang="pt-BR" sz="1200">
              <a:latin typeface="Tahom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Abrir destaque para os 20,84% se achou melhor, pior etc</a:t>
            </a:r>
          </a:p>
        </p:txBody>
      </p:sp>
      <p:sp>
        <p:nvSpPr>
          <p:cNvPr id="4" name="Espaço Reservado para Número de Slide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C1EFB880-3BE4-4053-AEFC-651DEF1FB5B7}" type="slidenum">
              <a:rPr lang="pt-BR" sz="1200">
                <a:latin typeface="Tahoma" charset="0"/>
                <a:cs typeface="+mn-cs"/>
              </a:rPr>
              <a:pPr algn="r">
                <a:defRPr/>
              </a:pPr>
              <a:t>28</a:t>
            </a:fld>
            <a:endParaRPr lang="pt-BR" sz="1200">
              <a:latin typeface="Tahom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Abrir destaque para os 20,84% se achou melhor, pior etc</a:t>
            </a:r>
          </a:p>
        </p:txBody>
      </p:sp>
      <p:sp>
        <p:nvSpPr>
          <p:cNvPr id="4" name="Espaço Reservado para Número de Slide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C1EFB880-3BE4-4053-AEFC-651DEF1FB5B7}" type="slidenum">
              <a:rPr lang="pt-BR" sz="1200">
                <a:latin typeface="Tahoma" charset="0"/>
                <a:cs typeface="+mn-cs"/>
              </a:rPr>
              <a:pPr algn="r">
                <a:defRPr/>
              </a:pPr>
              <a:t>29</a:t>
            </a:fld>
            <a:endParaRPr lang="pt-BR" sz="1200">
              <a:latin typeface="Tahom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Abrir destaque para os 20,84% se achou melhor, pior etc</a:t>
            </a:r>
          </a:p>
        </p:txBody>
      </p:sp>
      <p:sp>
        <p:nvSpPr>
          <p:cNvPr id="4" name="Espaço Reservado para Número de Slide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C1EFB880-3BE4-4053-AEFC-651DEF1FB5B7}" type="slidenum">
              <a:rPr lang="pt-BR" sz="1200">
                <a:latin typeface="Tahoma" charset="0"/>
                <a:cs typeface="+mn-cs"/>
              </a:rPr>
              <a:pPr algn="r">
                <a:defRPr/>
              </a:pPr>
              <a:t>30</a:t>
            </a:fld>
            <a:endParaRPr lang="pt-BR" sz="1200">
              <a:latin typeface="Tahom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Abrir destaque para os 20,84% se achou melhor, pior etc</a:t>
            </a:r>
          </a:p>
        </p:txBody>
      </p:sp>
      <p:sp>
        <p:nvSpPr>
          <p:cNvPr id="4" name="Espaço Reservado para Número de Slide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5B337D4-8339-41EA-8843-CDF34908D96E}" type="slidenum">
              <a:rPr lang="pt-BR" sz="1200">
                <a:latin typeface="Tahoma" charset="0"/>
                <a:cs typeface="+mn-cs"/>
              </a:rPr>
              <a:pPr algn="r">
                <a:defRPr/>
              </a:pPr>
              <a:t>31</a:t>
            </a:fld>
            <a:endParaRPr lang="pt-BR" sz="1200">
              <a:latin typeface="Tahom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Abrir destaque para os 20,84% se achou melhor, pior etc</a:t>
            </a:r>
          </a:p>
        </p:txBody>
      </p:sp>
      <p:sp>
        <p:nvSpPr>
          <p:cNvPr id="4" name="Espaço Reservado para Número de Slide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5B337D4-8339-41EA-8843-CDF34908D96E}" type="slidenum">
              <a:rPr lang="pt-BR" sz="1200">
                <a:latin typeface="Tahoma" charset="0"/>
                <a:cs typeface="+mn-cs"/>
              </a:rPr>
              <a:pPr algn="r">
                <a:defRPr/>
              </a:pPr>
              <a:t>32</a:t>
            </a:fld>
            <a:endParaRPr lang="pt-BR" sz="1200">
              <a:latin typeface="Tahom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Abrir destaque para os 20,84% se achou melhor, pior etc</a:t>
            </a:r>
          </a:p>
        </p:txBody>
      </p:sp>
      <p:sp>
        <p:nvSpPr>
          <p:cNvPr id="4" name="Espaço Reservado para Número de Slide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5B337D4-8339-41EA-8843-CDF34908D96E}" type="slidenum">
              <a:rPr lang="pt-BR" sz="1200">
                <a:latin typeface="Tahoma" charset="0"/>
                <a:cs typeface="+mn-cs"/>
              </a:rPr>
              <a:pPr algn="r">
                <a:defRPr/>
              </a:pPr>
              <a:t>33</a:t>
            </a:fld>
            <a:endParaRPr lang="pt-BR" sz="1200">
              <a:latin typeface="Tahom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Abrir destaque para os 20,84% se achou melhor, pior etc</a:t>
            </a:r>
          </a:p>
        </p:txBody>
      </p:sp>
      <p:sp>
        <p:nvSpPr>
          <p:cNvPr id="4" name="Espaço Reservado para Número de Slide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05B337D4-8339-41EA-8843-CDF34908D96E}" type="slidenum">
              <a:rPr lang="pt-BR" sz="1200">
                <a:latin typeface="Tahoma" charset="0"/>
                <a:cs typeface="+mn-cs"/>
              </a:rPr>
              <a:pPr algn="r">
                <a:defRPr/>
              </a:pPr>
              <a:t>34</a:t>
            </a:fld>
            <a:endParaRPr lang="pt-BR" sz="1200">
              <a:latin typeface="Tahom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Abrir destaque para os 20,84% se achou melhor, pior etc</a:t>
            </a:r>
          </a:p>
        </p:txBody>
      </p:sp>
      <p:sp>
        <p:nvSpPr>
          <p:cNvPr id="4" name="Espaço Reservado para Número de Slide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CAA5CC46-A0CE-4E1C-AE04-520CD5C44F1A}" type="slidenum">
              <a:rPr lang="pt-BR" sz="1200">
                <a:latin typeface="Tahoma" charset="0"/>
                <a:cs typeface="+mn-cs"/>
              </a:rPr>
              <a:pPr algn="r">
                <a:defRPr/>
              </a:pPr>
              <a:t>35</a:t>
            </a:fld>
            <a:endParaRPr lang="pt-BR" sz="1200">
              <a:latin typeface="Tahom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Abrir destaque para os 20,84% se achou melhor, pior etc</a:t>
            </a:r>
          </a:p>
        </p:txBody>
      </p:sp>
      <p:sp>
        <p:nvSpPr>
          <p:cNvPr id="4" name="Espaço Reservado para Número de Slide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CAA5CC46-A0CE-4E1C-AE04-520CD5C44F1A}" type="slidenum">
              <a:rPr lang="pt-BR" sz="1200">
                <a:latin typeface="Tahoma" charset="0"/>
                <a:cs typeface="+mn-cs"/>
              </a:rPr>
              <a:pPr algn="r">
                <a:defRPr/>
              </a:pPr>
              <a:t>36</a:t>
            </a:fld>
            <a:endParaRPr lang="pt-BR" sz="1200">
              <a:latin typeface="Tahom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Abrir destaque para os 20,84% se achou melhor, pior etc</a:t>
            </a:r>
          </a:p>
        </p:txBody>
      </p:sp>
      <p:sp>
        <p:nvSpPr>
          <p:cNvPr id="4" name="Espaço Reservado para Número de Slide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CAA5CC46-A0CE-4E1C-AE04-520CD5C44F1A}" type="slidenum">
              <a:rPr lang="pt-BR" sz="1200">
                <a:latin typeface="Tahoma" charset="0"/>
                <a:cs typeface="+mn-cs"/>
              </a:rPr>
              <a:pPr algn="r">
                <a:defRPr/>
              </a:pPr>
              <a:t>37</a:t>
            </a:fld>
            <a:endParaRPr lang="pt-BR" sz="1200">
              <a:latin typeface="Tahom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Abrir destaque para os 20,84% se achou melhor, pior etc</a:t>
            </a:r>
          </a:p>
        </p:txBody>
      </p:sp>
      <p:sp>
        <p:nvSpPr>
          <p:cNvPr id="4" name="Espaço Reservado para Número de Slide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1425992C-877B-478D-A935-EAE6DA8A6E51}" type="slidenum">
              <a:rPr lang="pt-BR" sz="1200">
                <a:latin typeface="Tahoma" charset="0"/>
                <a:cs typeface="+mn-cs"/>
              </a:rPr>
              <a:pPr algn="r">
                <a:defRPr/>
              </a:pPr>
              <a:t>38</a:t>
            </a:fld>
            <a:endParaRPr lang="pt-BR" sz="1200">
              <a:latin typeface="Tahom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Abrir destaque para os 20,84% se achou melhor, pior etc</a:t>
            </a:r>
          </a:p>
        </p:txBody>
      </p:sp>
      <p:sp>
        <p:nvSpPr>
          <p:cNvPr id="4" name="Espaço Reservado para Número de Slide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3CDD836A-AFF0-48A7-B69E-1321789409E1}" type="slidenum">
              <a:rPr lang="pt-BR" sz="1200">
                <a:latin typeface="Tahoma" charset="0"/>
                <a:cs typeface="+mn-cs"/>
              </a:rPr>
              <a:pPr algn="r">
                <a:defRPr/>
              </a:pPr>
              <a:t>39</a:t>
            </a:fld>
            <a:endParaRPr lang="pt-BR" sz="1200">
              <a:latin typeface="Tahom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Abrir destaque para os 20,84% se achou melhor, pior etc</a:t>
            </a:r>
          </a:p>
        </p:txBody>
      </p:sp>
      <p:sp>
        <p:nvSpPr>
          <p:cNvPr id="4" name="Espaço Reservado para Número de Slide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4A806A20-97E5-4E9F-AE44-23C40C2235CD}" type="slidenum">
              <a:rPr lang="pt-BR" sz="1200">
                <a:latin typeface="Tahoma" charset="0"/>
                <a:cs typeface="+mn-cs"/>
              </a:rPr>
              <a:pPr algn="r">
                <a:defRPr/>
              </a:pPr>
              <a:t>40</a:t>
            </a:fld>
            <a:endParaRPr lang="pt-BR" sz="1200">
              <a:latin typeface="Tahom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Abrir destaque para os 20,84% se achou melhor, pior etc</a:t>
            </a:r>
          </a:p>
        </p:txBody>
      </p:sp>
      <p:sp>
        <p:nvSpPr>
          <p:cNvPr id="4" name="Espaço Reservado para Número de Slide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4A806A20-97E5-4E9F-AE44-23C40C2235CD}" type="slidenum">
              <a:rPr lang="pt-BR" sz="1200">
                <a:latin typeface="Tahoma" charset="0"/>
                <a:cs typeface="+mn-cs"/>
              </a:rPr>
              <a:pPr algn="r">
                <a:defRPr/>
              </a:pPr>
              <a:t>41</a:t>
            </a:fld>
            <a:endParaRPr lang="pt-BR" sz="1200">
              <a:latin typeface="Tahom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Abrir destaque para os 20,84% se achou melhor, pior etc</a:t>
            </a:r>
          </a:p>
        </p:txBody>
      </p:sp>
      <p:sp>
        <p:nvSpPr>
          <p:cNvPr id="4" name="Espaço Reservado para Número de Slide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8301713E-D091-4AC2-95A9-1539895D4663}" type="slidenum">
              <a:rPr lang="pt-BR" sz="1200">
                <a:latin typeface="Tahoma" charset="0"/>
                <a:cs typeface="+mn-cs"/>
              </a:rPr>
              <a:pPr algn="r">
                <a:defRPr/>
              </a:pPr>
              <a:t>47</a:t>
            </a:fld>
            <a:endParaRPr lang="pt-BR" sz="1200">
              <a:latin typeface="Tahom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Abrir destaque para os 20,84% se achou melhor, pior etc</a:t>
            </a:r>
          </a:p>
        </p:txBody>
      </p:sp>
      <p:sp>
        <p:nvSpPr>
          <p:cNvPr id="4" name="Espaço Reservado para Número de Slide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8301713E-D091-4AC2-95A9-1539895D4663}" type="slidenum">
              <a:rPr lang="pt-BR" sz="1200">
                <a:latin typeface="Tahoma" charset="0"/>
                <a:cs typeface="+mn-cs"/>
              </a:rPr>
              <a:pPr algn="r">
                <a:defRPr/>
              </a:pPr>
              <a:t>48</a:t>
            </a:fld>
            <a:endParaRPr lang="pt-BR" sz="1200">
              <a:latin typeface="Tahom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Abrir destaque para os 20,84% se achou melhor, pior etc</a:t>
            </a:r>
          </a:p>
        </p:txBody>
      </p:sp>
      <p:sp>
        <p:nvSpPr>
          <p:cNvPr id="4" name="Espaço Reservado para Número de Slide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8301713E-D091-4AC2-95A9-1539895D4663}" type="slidenum">
              <a:rPr lang="pt-BR" sz="1200">
                <a:latin typeface="Tahoma" charset="0"/>
                <a:cs typeface="+mn-cs"/>
              </a:rPr>
              <a:pPr algn="r">
                <a:defRPr/>
              </a:pPr>
              <a:t>49</a:t>
            </a:fld>
            <a:endParaRPr lang="pt-BR" sz="1200">
              <a:latin typeface="Tahoma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pt-BR" smtClean="0"/>
              <a:t>Abrir destaque para os 20,84% se achou melhor, pior etc</a:t>
            </a:r>
          </a:p>
        </p:txBody>
      </p:sp>
      <p:sp>
        <p:nvSpPr>
          <p:cNvPr id="4" name="Espaço Reservado para Número de Slide 3"/>
          <p:cNvSpPr txBox="1">
            <a:spLocks noGrp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8301713E-D091-4AC2-95A9-1539895D4663}" type="slidenum">
              <a:rPr lang="pt-BR" sz="1200">
                <a:latin typeface="Tahoma" charset="0"/>
                <a:cs typeface="+mn-cs"/>
              </a:rPr>
              <a:pPr algn="r">
                <a:defRPr/>
              </a:pPr>
              <a:t>50</a:t>
            </a:fld>
            <a:endParaRPr lang="pt-BR" sz="1200">
              <a:latin typeface="Tahoma" charset="0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107950" y="6408738"/>
            <a:ext cx="4032250" cy="476250"/>
          </a:xfrm>
        </p:spPr>
        <p:txBody>
          <a:bodyPr/>
          <a:lstStyle>
            <a:lvl1pPr algn="l">
              <a:defRPr sz="1200" b="1">
                <a:solidFill>
                  <a:srgbClr val="003366"/>
                </a:solidFill>
              </a:defRPr>
            </a:lvl1pPr>
          </a:lstStyle>
          <a:p>
            <a:pPr>
              <a:defRPr/>
            </a:pPr>
            <a:r>
              <a:rPr lang="pt-BR" smtClean="0"/>
              <a:t>Pesquisa de Satisfação do Usuário</a:t>
            </a: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D586D-45E1-41F4-B9DE-7A732453A72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D7DFA-7EE8-400D-80F5-A8C9E4BED6C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07950" y="6408738"/>
            <a:ext cx="4032250" cy="476250"/>
          </a:xfrm>
        </p:spPr>
        <p:txBody>
          <a:bodyPr/>
          <a:lstStyle>
            <a:lvl1pPr algn="l">
              <a:defRPr sz="1200" b="1">
                <a:solidFill>
                  <a:srgbClr val="003366"/>
                </a:solidFill>
              </a:defRPr>
            </a:lvl1pPr>
          </a:lstStyle>
          <a:p>
            <a:pPr>
              <a:defRPr/>
            </a:pPr>
            <a:r>
              <a:rPr lang="pt-BR" smtClean="0"/>
              <a:t>Pesquisa de Satisfação do Usuário</a:t>
            </a:r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/>
              <a:t>Pesquisa de Satisfação do Usuário</a:t>
            </a: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B7A78C-1084-448B-9080-2B118C14548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/>
              <a:t>Pesquisa de Satisfação do Usuário</a:t>
            </a: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91ADA-3B75-40FD-951D-6E7AB2AF12E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A2F9D-8425-4A25-B579-ED3E3CDCDC6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07950" y="6408738"/>
            <a:ext cx="4032250" cy="476250"/>
          </a:xfrm>
        </p:spPr>
        <p:txBody>
          <a:bodyPr/>
          <a:lstStyle>
            <a:lvl1pPr algn="l">
              <a:defRPr sz="1200" b="1">
                <a:solidFill>
                  <a:srgbClr val="003366"/>
                </a:solidFill>
              </a:defRPr>
            </a:lvl1pPr>
          </a:lstStyle>
          <a:p>
            <a:pPr>
              <a:defRPr/>
            </a:pPr>
            <a:r>
              <a:rPr lang="pt-BR" smtClean="0"/>
              <a:t>Pesquisa de Satisfação do Usuário</a:t>
            </a:r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7DCCE-E0EC-401E-BD1E-42EFE7D486A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107950" y="6408738"/>
            <a:ext cx="4032250" cy="476250"/>
          </a:xfrm>
        </p:spPr>
        <p:txBody>
          <a:bodyPr/>
          <a:lstStyle>
            <a:lvl1pPr algn="l">
              <a:defRPr sz="1200" b="1">
                <a:solidFill>
                  <a:srgbClr val="003366"/>
                </a:solidFill>
              </a:defRPr>
            </a:lvl1pPr>
          </a:lstStyle>
          <a:p>
            <a:pPr>
              <a:defRPr/>
            </a:pPr>
            <a:r>
              <a:rPr lang="pt-BR" smtClean="0"/>
              <a:t>Pesquisa de Satisfação do Usuário</a:t>
            </a:r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/>
              <a:t>Pesquisa de Satisfação do Usuário</a:t>
            </a: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95E16-F944-4895-BD3C-ECEEECEDEF2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/>
              <a:t>Pesquisa de Satisfação do Usuário</a:t>
            </a: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962ACA-E4A6-437D-B8F9-4D62F269A55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/>
              <a:t>Pesquisa de Satisfação do Usuário</a:t>
            </a: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AFCE2-CA8D-4D69-A2EF-3D7D0F53028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 smtClean="0"/>
              <a:t>Pesquisa de Satisfação do Usuário</a:t>
            </a: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9CEFEB-5770-413D-BFF3-68DB51CF828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4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33A17E8-A1C2-4C52-8131-998422ECBE8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4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C056D27-0FD2-4D27-B9E5-1DCB9E94C20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4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83C38A4-C5C4-459E-9D8C-391814AF61BE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86000"/>
            <a:ext cx="4152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2500" y="2286000"/>
            <a:ext cx="4152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4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20F3A78-50D8-4571-BF08-100A0744F5B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4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6EE3855-A0D9-4AEE-B4AC-F1CE253DB665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4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D332A5E-C000-449E-B5AD-3A99695D8FEC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4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1926C30-9E3F-4820-B819-A85341FA629C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4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CF4FA56-26B5-4595-AD9C-52F2350F8CBD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4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8D59B37-87BB-48BC-9603-81134EE99CB3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4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C85782F-76B0-4756-A6C1-BD9BF86DFD4F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00850" y="990600"/>
            <a:ext cx="211455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90600"/>
            <a:ext cx="619125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4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480197A-EDE6-4FAD-9C09-54A928589376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990600"/>
            <a:ext cx="7267575" cy="11572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2286000"/>
            <a:ext cx="4152900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2500" y="2286000"/>
            <a:ext cx="4152900" cy="3657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 sz="14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ABEFC84-5B71-4BC7-8DC6-098467C73FE4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464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464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pt-BR" smtClean="0"/>
              <a:t>Pesquisa de Satisfação do Usuário</a:t>
            </a:r>
            <a:endParaRPr lang="pt-BR"/>
          </a:p>
        </p:txBody>
      </p:sp>
      <p:sp>
        <p:nvSpPr>
          <p:cNvPr id="4464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fld id="{7FF5E573-9DD6-4F5C-A274-9EC3AC08AAD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1031" name="Picture 7" descr="tarja praxian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6237288"/>
            <a:ext cx="9144000" cy="62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0" r:id="rId4"/>
    <p:sldLayoutId id="2147483911" r:id="rId5"/>
    <p:sldLayoutId id="2147483919" r:id="rId6"/>
    <p:sldLayoutId id="2147483920" r:id="rId7"/>
    <p:sldLayoutId id="2147483912" r:id="rId8"/>
    <p:sldLayoutId id="2147483913" r:id="rId9"/>
    <p:sldLayoutId id="2147483914" r:id="rId10"/>
    <p:sldLayoutId id="2147483915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990600"/>
            <a:ext cx="7267575" cy="115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2051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286000"/>
            <a:ext cx="8458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pic>
        <p:nvPicPr>
          <p:cNvPr id="2052" name="Picture 19" descr="logotipo_praxian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4925" y="44450"/>
            <a:ext cx="2624138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20" descr="tarja praxian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6237288"/>
            <a:ext cx="9144000" cy="62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107950" y="6408738"/>
            <a:ext cx="4032250" cy="476250"/>
          </a:xfrm>
          <a:prstGeom prst="rect">
            <a:avLst/>
          </a:prstGeom>
          <a:ln/>
        </p:spPr>
        <p:txBody>
          <a:bodyPr/>
          <a:lstStyle>
            <a:lvl1pPr algn="l">
              <a:defRPr sz="1200" b="1">
                <a:solidFill>
                  <a:srgbClr val="003366"/>
                </a:solidFill>
              </a:defRPr>
            </a:lvl1pPr>
          </a:lstStyle>
          <a:p>
            <a:pPr>
              <a:defRPr/>
            </a:pPr>
            <a:r>
              <a:rPr lang="pt-BR" smtClean="0"/>
              <a:t>Pesquisa de Satisfação do Usuário</a:t>
            </a: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975475" y="6337300"/>
            <a:ext cx="2133600" cy="476250"/>
          </a:xfrm>
          <a:prstGeom prst="rect">
            <a:avLst/>
          </a:prstGeom>
          <a:ln/>
        </p:spPr>
        <p:txBody>
          <a:bodyPr/>
          <a:lstStyle>
            <a:lvl1pPr algn="r">
              <a:defRPr sz="14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055B0DE-BCDD-4371-9233-9F42B0EFC104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D1D77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D1D77"/>
          </a:solidFill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D1D77"/>
          </a:solidFill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D1D77"/>
          </a:solidFill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1D1D77"/>
          </a:solidFill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1D1D77"/>
          </a:solidFill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1D1D77"/>
          </a:solidFill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1D1D77"/>
          </a:solidFill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1D1D77"/>
          </a:solidFill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1D1D77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1D1D77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1D1D77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1D1D77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1D1D77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1D1D77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1D1D77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1D1D77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1D1D77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.jpeg"/><Relationship Id="rId5" Type="http://schemas.openxmlformats.org/officeDocument/2006/relationships/image" Target="../media/image2.jpeg"/><Relationship Id="rId4" Type="http://schemas.openxmlformats.org/officeDocument/2006/relationships/hyperlink" Target="http://www.praxian.com.br/index.html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emf"/><Relationship Id="rId5" Type="http://schemas.openxmlformats.org/officeDocument/2006/relationships/image" Target="../media/image25.wmf"/><Relationship Id="rId4" Type="http://schemas.openxmlformats.org/officeDocument/2006/relationships/image" Target="../media/image2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1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3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6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8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0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3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5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8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2.em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9" descr="mtrdf-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extBox 16"/>
          <p:cNvSpPr txBox="1">
            <a:spLocks noChangeArrowheads="1"/>
          </p:cNvSpPr>
          <p:nvPr/>
        </p:nvSpPr>
        <p:spPr bwMode="auto">
          <a:xfrm>
            <a:off x="250825" y="257175"/>
            <a:ext cx="7500938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3600" b="1">
                <a:solidFill>
                  <a:schemeClr val="accent2"/>
                </a:solidFill>
              </a:rPr>
              <a:t>Análise dos Resultados</a:t>
            </a:r>
          </a:p>
          <a:p>
            <a:r>
              <a:rPr lang="pt-BR" sz="2400" b="1">
                <a:solidFill>
                  <a:schemeClr val="accent2"/>
                </a:solidFill>
              </a:rPr>
              <a:t>Aplicação de Pesquisa de Avaliação dos Serviços Prestados pelo METRÔ-DF (2010)</a:t>
            </a:r>
            <a:endParaRPr lang="en-US" sz="2400" b="1">
              <a:solidFill>
                <a:schemeClr val="accent2"/>
              </a:solidFill>
            </a:endParaRPr>
          </a:p>
        </p:txBody>
      </p:sp>
      <p:sp>
        <p:nvSpPr>
          <p:cNvPr id="21508" name="TextBox 17"/>
          <p:cNvSpPr txBox="1">
            <a:spLocks noChangeArrowheads="1"/>
          </p:cNvSpPr>
          <p:nvPr/>
        </p:nvSpPr>
        <p:spPr bwMode="auto">
          <a:xfrm>
            <a:off x="2700338" y="5661025"/>
            <a:ext cx="6013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588" algn="r">
              <a:spcBef>
                <a:spcPct val="20000"/>
              </a:spcBef>
              <a:buClr>
                <a:srgbClr val="1D1D77"/>
              </a:buClr>
              <a:buSzPct val="60000"/>
              <a:buFont typeface="Wingdings" pitchFamily="2" charset="2"/>
              <a:buNone/>
            </a:pPr>
            <a:r>
              <a:rPr lang="pt-BR" sz="2000" b="1">
                <a:solidFill>
                  <a:schemeClr val="accent2"/>
                </a:solidFill>
                <a:latin typeface="Calibri" pitchFamily="34" charset="0"/>
              </a:rPr>
              <a:t>Apresentação dos Resultados – 29/nov</a:t>
            </a:r>
          </a:p>
        </p:txBody>
      </p:sp>
      <p:sp>
        <p:nvSpPr>
          <p:cNvPr id="4" name="Retângulo 3"/>
          <p:cNvSpPr/>
          <p:nvPr/>
        </p:nvSpPr>
        <p:spPr>
          <a:xfrm>
            <a:off x="0" y="6186488"/>
            <a:ext cx="8101013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800"/>
          </a:p>
        </p:txBody>
      </p:sp>
      <p:pic>
        <p:nvPicPr>
          <p:cNvPr id="21510" name="Picture 2" descr="http://www.praxian.com.br/images/logotipo_praxian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215063"/>
            <a:ext cx="23145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8" descr="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64500" y="6165850"/>
            <a:ext cx="1116013" cy="73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j0399290.jpg"/>
          <p:cNvPicPr>
            <a:picLocks noChangeAspect="1"/>
          </p:cNvPicPr>
          <p:nvPr/>
        </p:nvPicPr>
        <p:blipFill>
          <a:blip r:embed="rId2" cstate="email">
            <a:lum bright="30000"/>
          </a:blip>
          <a:stretch>
            <a:fillRect/>
          </a:stretch>
        </p:blipFill>
        <p:spPr>
          <a:xfrm>
            <a:off x="5242592" y="-24"/>
            <a:ext cx="3901440" cy="3121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531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Agenda da Apresentação</a:t>
            </a:r>
          </a:p>
        </p:txBody>
      </p:sp>
      <p:sp>
        <p:nvSpPr>
          <p:cNvPr id="22532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pt-BR" smtClean="0"/>
              <a:t>Objetivo da Pesquisa</a:t>
            </a:r>
          </a:p>
          <a:p>
            <a:pPr lvl="1"/>
            <a:r>
              <a:rPr lang="pt-BR" smtClean="0"/>
              <a:t>Sumário Executivo</a:t>
            </a:r>
          </a:p>
          <a:p>
            <a:pPr lvl="1"/>
            <a:r>
              <a:rPr lang="pt-BR" smtClean="0"/>
              <a:t>Metodologia</a:t>
            </a:r>
          </a:p>
          <a:p>
            <a:pPr lvl="1"/>
            <a:r>
              <a:rPr lang="pt-BR" smtClean="0"/>
              <a:t>Resultados da Pesquisa</a:t>
            </a:r>
          </a:p>
          <a:p>
            <a:pPr lvl="1"/>
            <a:endParaRPr lang="pt-BR" smtClean="0"/>
          </a:p>
          <a:p>
            <a:pPr lvl="1"/>
            <a:endParaRPr lang="pt-BR" smtClean="0"/>
          </a:p>
          <a:p>
            <a:pPr lvl="1"/>
            <a:endParaRPr lang="pt-BR" smtClean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2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ítulo 1"/>
          <p:cNvSpPr>
            <a:spLocks noGrp="1"/>
          </p:cNvSpPr>
          <p:nvPr>
            <p:ph type="title"/>
          </p:nvPr>
        </p:nvSpPr>
        <p:spPr>
          <a:xfrm>
            <a:off x="1952625" y="928688"/>
            <a:ext cx="5405438" cy="942975"/>
          </a:xfrm>
        </p:spPr>
        <p:txBody>
          <a:bodyPr/>
          <a:lstStyle/>
          <a:p>
            <a:r>
              <a:rPr lang="pt-BR" smtClean="0"/>
              <a:t>Objetivo da Pesquisa</a:t>
            </a:r>
          </a:p>
        </p:txBody>
      </p:sp>
      <p:sp>
        <p:nvSpPr>
          <p:cNvPr id="23556" name="Espaço Reservado para Conteúdo 2"/>
          <p:cNvSpPr>
            <a:spLocks noGrp="1"/>
          </p:cNvSpPr>
          <p:nvPr>
            <p:ph idx="1"/>
          </p:nvPr>
        </p:nvSpPr>
        <p:spPr>
          <a:xfrm>
            <a:off x="2071688" y="2143125"/>
            <a:ext cx="5143500" cy="3071813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pt-BR" i="1" smtClean="0"/>
              <a:t>Identificar aspectos gerais sobre a </a:t>
            </a:r>
            <a:r>
              <a:rPr lang="pt-BR" b="1" i="1" smtClean="0"/>
              <a:t>percepção dos usuários </a:t>
            </a:r>
            <a:r>
              <a:rPr lang="pt-BR" i="1" smtClean="0"/>
              <a:t>do</a:t>
            </a:r>
            <a:r>
              <a:rPr lang="pt-BR" b="1" i="1" smtClean="0"/>
              <a:t> METRÔ/DF </a:t>
            </a:r>
            <a:r>
              <a:rPr lang="pt-BR" i="1" smtClean="0"/>
              <a:t>em relação aos </a:t>
            </a:r>
            <a:r>
              <a:rPr lang="pt-BR" b="1" i="1" smtClean="0"/>
              <a:t>serviços de transporte </a:t>
            </a:r>
            <a:r>
              <a:rPr lang="pt-BR" i="1" smtClean="0"/>
              <a:t>do Metrô</a:t>
            </a:r>
            <a:r>
              <a:rPr lang="pt-BR" b="1" i="1" smtClean="0"/>
              <a:t>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3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ítulo 1"/>
          <p:cNvSpPr>
            <a:spLocks noGrp="1"/>
          </p:cNvSpPr>
          <p:nvPr>
            <p:ph type="title"/>
          </p:nvPr>
        </p:nvSpPr>
        <p:spPr>
          <a:xfrm>
            <a:off x="1876425" y="0"/>
            <a:ext cx="7267575" cy="663575"/>
          </a:xfrm>
        </p:spPr>
        <p:txBody>
          <a:bodyPr/>
          <a:lstStyle/>
          <a:p>
            <a:pPr algn="r"/>
            <a:r>
              <a:rPr lang="pt-BR" smtClean="0"/>
              <a:t>Sumário Executivo</a:t>
            </a:r>
          </a:p>
        </p:txBody>
      </p:sp>
      <p:sp>
        <p:nvSpPr>
          <p:cNvPr id="24579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981075"/>
            <a:ext cx="8458200" cy="4962525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pt-BR" sz="1600" dirty="0" smtClean="0"/>
              <a:t>Os usuários do </a:t>
            </a:r>
            <a:r>
              <a:rPr lang="pt-BR" sz="1600" dirty="0" err="1" smtClean="0"/>
              <a:t>Metrô-DF</a:t>
            </a:r>
            <a:r>
              <a:rPr lang="pt-BR" sz="1600" dirty="0" smtClean="0"/>
              <a:t> são jovens (média de 36 anos) de ensino médio ou superior (71,41%) que trabalham na iniciativa privada (55%) ou são estudantes (13%). Funcionários públicos compõe 11% da amostra. Quanto a renda familiar a dispersão é grande entre estações, mas se concentra entre R$ 1.020 e R$ 3.060 (40%), sendo 58% do total da classe B.</a:t>
            </a:r>
          </a:p>
          <a:p>
            <a:pPr>
              <a:buFont typeface="+mj-lt"/>
              <a:buAutoNum type="arabicPeriod"/>
            </a:pPr>
            <a:r>
              <a:rPr lang="pt-BR" sz="1600" dirty="0" smtClean="0"/>
              <a:t>A estação </a:t>
            </a:r>
            <a:r>
              <a:rPr lang="pt-BR" sz="1600" dirty="0" err="1" smtClean="0"/>
              <a:t>Ceilândia-Centro</a:t>
            </a:r>
            <a:r>
              <a:rPr lang="pt-BR" sz="1600" dirty="0" smtClean="0"/>
              <a:t> é a pior no quesito de deslocamento, sendo a mais mal avaliada nos critérios de segurança, conservação das ruas e placas indicativas. A estação Feira também é um destaque negativo com 40% dos itens sendo avaliados como ruim ou péssimo. As demais estações foram classificadas como boas.</a:t>
            </a:r>
          </a:p>
          <a:p>
            <a:pPr>
              <a:buFont typeface="+mj-lt"/>
              <a:buAutoNum type="arabicPeriod"/>
            </a:pPr>
            <a:r>
              <a:rPr lang="pt-BR" sz="1600" dirty="0" smtClean="0"/>
              <a:t>As bilheterias foram bem avaliadas, principalmente quanto ao atendimento do bilheteiro, apenas as estações Furnas e Praça do Relógio que foram mal avaliadas quanto ao tempo de espera.</a:t>
            </a:r>
          </a:p>
          <a:p>
            <a:pPr>
              <a:buFont typeface="+mj-lt"/>
              <a:buAutoNum type="arabicPeriod"/>
            </a:pPr>
            <a:r>
              <a:rPr lang="pt-BR" sz="1600" dirty="0" smtClean="0"/>
              <a:t>Sobre a infraestrutura e serviços das estações, os itens Iluminação, Conservação, Limpeza e Comunicação Visual foram muito bem avaliados, recebendo mais de 80% de Bom e Excelente. Apenas os Avisos Sonoros é que devem ser melhorados, pois receberam notas baixas (</a:t>
            </a:r>
            <a:r>
              <a:rPr lang="pt-BR" sz="1600" dirty="0" smtClean="0">
                <a:latin typeface="Symbol" pitchFamily="18" charset="2"/>
              </a:rPr>
              <a:t>m</a:t>
            </a:r>
            <a:r>
              <a:rPr lang="pt-BR" sz="1600" dirty="0" smtClean="0"/>
              <a:t>=17%, s=4%)</a:t>
            </a:r>
          </a:p>
          <a:p>
            <a:pPr>
              <a:buFont typeface="+mj-lt"/>
              <a:buAutoNum type="arabicPeriod"/>
            </a:pPr>
            <a:r>
              <a:rPr lang="pt-BR" sz="1600" dirty="0" smtClean="0"/>
              <a:t>Já a infraestrutura e serviços dos trens foram, de uma forma geral, mal avaliados nos itens ventilação, temperatura e avisos sonoros. 57% dos usuários avaliam que a temperatura nos trens é ruim ou péssima.</a:t>
            </a:r>
          </a:p>
          <a:p>
            <a:pPr>
              <a:buFont typeface="+mj-lt"/>
              <a:buAutoNum type="arabicPeriod"/>
            </a:pPr>
            <a:endParaRPr lang="pt-BR" sz="1600" dirty="0" smtClean="0"/>
          </a:p>
          <a:p>
            <a:pPr>
              <a:buFont typeface="+mj-lt"/>
              <a:buAutoNum type="arabicPeriod"/>
            </a:pPr>
            <a:endParaRPr lang="pt-BR" sz="1600" dirty="0" smtClean="0"/>
          </a:p>
          <a:p>
            <a:pPr>
              <a:buFont typeface="+mj-lt"/>
              <a:buAutoNum type="arabicPeriod"/>
            </a:pPr>
            <a:endParaRPr lang="pt-BR" sz="1600" dirty="0" smtClean="0"/>
          </a:p>
          <a:p>
            <a:pPr>
              <a:buFont typeface="+mj-lt"/>
              <a:buAutoNum type="arabicPeriod"/>
            </a:pPr>
            <a:endParaRPr lang="pt-BR" sz="1600" dirty="0" smtClean="0"/>
          </a:p>
          <a:p>
            <a:pPr>
              <a:buFont typeface="+mj-lt"/>
              <a:buAutoNum type="arabicPeriod"/>
            </a:pPr>
            <a:endParaRPr lang="pt-BR" sz="1600" dirty="0" smtClean="0"/>
          </a:p>
          <a:p>
            <a:pPr>
              <a:buFont typeface="+mj-lt"/>
              <a:buAutoNum type="arabicPeriod"/>
            </a:pPr>
            <a:endParaRPr lang="pt-BR" sz="1600" dirty="0" smtClean="0"/>
          </a:p>
          <a:p>
            <a:pPr>
              <a:buFont typeface="+mj-lt"/>
              <a:buAutoNum type="arabicPeriod"/>
            </a:pPr>
            <a:endParaRPr lang="pt-BR" sz="1600" dirty="0" smtClean="0"/>
          </a:p>
          <a:p>
            <a:pPr>
              <a:buFont typeface="+mj-lt"/>
              <a:buAutoNum type="arabicPeriod"/>
            </a:pPr>
            <a:endParaRPr lang="pt-BR" sz="1600" dirty="0" smtClean="0"/>
          </a:p>
          <a:p>
            <a:pPr>
              <a:buFont typeface="+mj-lt"/>
              <a:buAutoNum type="arabicPeriod"/>
            </a:pPr>
            <a:endParaRPr lang="pt-BR" sz="160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4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ítulo 1"/>
          <p:cNvSpPr>
            <a:spLocks noGrp="1"/>
          </p:cNvSpPr>
          <p:nvPr>
            <p:ph type="title"/>
          </p:nvPr>
        </p:nvSpPr>
        <p:spPr>
          <a:xfrm>
            <a:off x="1876425" y="0"/>
            <a:ext cx="7267575" cy="663575"/>
          </a:xfrm>
        </p:spPr>
        <p:txBody>
          <a:bodyPr/>
          <a:lstStyle/>
          <a:p>
            <a:pPr algn="r"/>
            <a:r>
              <a:rPr lang="pt-BR" smtClean="0"/>
              <a:t>Sumário Executivo</a:t>
            </a:r>
          </a:p>
        </p:txBody>
      </p:sp>
      <p:sp>
        <p:nvSpPr>
          <p:cNvPr id="24579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981075"/>
            <a:ext cx="8458200" cy="4962525"/>
          </a:xfrm>
        </p:spPr>
        <p:txBody>
          <a:bodyPr/>
          <a:lstStyle/>
          <a:p>
            <a:pPr>
              <a:buFont typeface="+mj-lt"/>
              <a:buAutoNum type="arabicPeriod" startAt="7"/>
            </a:pPr>
            <a:r>
              <a:rPr lang="pt-BR" sz="1600" dirty="0" smtClean="0"/>
              <a:t>O intervalo entre os trens foi mal avaliado por 40% dos usuários, assim como os horários aos finais de semana.</a:t>
            </a:r>
          </a:p>
          <a:p>
            <a:pPr>
              <a:buFont typeface="+mj-lt"/>
              <a:buAutoNum type="arabicPeriod" startAt="7"/>
            </a:pPr>
            <a:r>
              <a:rPr lang="pt-BR" sz="1600" dirty="0" smtClean="0"/>
              <a:t>A apresentação e cordialidade dos funcionários foram bem avaliadas, assim como a atenção no atendimento e a clareza das informações prestadas (acima de 75% de Bom e Excelente)</a:t>
            </a:r>
          </a:p>
          <a:p>
            <a:pPr>
              <a:buFont typeface="+mj-lt"/>
              <a:buAutoNum type="arabicPeriod" startAt="7"/>
            </a:pPr>
            <a:r>
              <a:rPr lang="pt-BR" sz="1600" dirty="0" smtClean="0"/>
              <a:t>Sobre a avaliação global, o </a:t>
            </a:r>
            <a:r>
              <a:rPr lang="pt-BR" sz="1600" dirty="0" err="1" smtClean="0"/>
              <a:t>Metrô-DF</a:t>
            </a:r>
            <a:r>
              <a:rPr lang="pt-BR" sz="1600" dirty="0" smtClean="0"/>
              <a:t> recebeu em média nota 7,4 (DP=1,51) o que, qualitativamente, podemos classificar como Bom. A nota pode ser elevada caso os itens mais emblemáticos sejam resolvidos como horário de funcionamento e percepção do tempo de viagem (intervalo e tempo no trem).</a:t>
            </a:r>
          </a:p>
          <a:p>
            <a:pPr>
              <a:buFont typeface="+mj-lt"/>
              <a:buAutoNum type="arabicPeriod" startAt="7"/>
            </a:pPr>
            <a:endParaRPr lang="pt-BR" sz="1600" dirty="0" smtClean="0"/>
          </a:p>
          <a:p>
            <a:endParaRPr lang="pt-BR" sz="1600" dirty="0" smtClean="0"/>
          </a:p>
          <a:p>
            <a:endParaRPr lang="pt-BR" sz="1600" dirty="0" smtClean="0"/>
          </a:p>
          <a:p>
            <a:endParaRPr lang="pt-BR" sz="1600" dirty="0" smtClean="0"/>
          </a:p>
          <a:p>
            <a:endParaRPr lang="pt-BR" sz="1600" dirty="0" smtClean="0"/>
          </a:p>
          <a:p>
            <a:endParaRPr lang="pt-BR" sz="1600" dirty="0" smtClean="0"/>
          </a:p>
          <a:p>
            <a:endParaRPr lang="pt-BR" sz="1600" dirty="0" smtClean="0"/>
          </a:p>
          <a:p>
            <a:endParaRPr lang="pt-BR" sz="1600" dirty="0" smtClean="0"/>
          </a:p>
          <a:p>
            <a:endParaRPr lang="pt-BR" sz="1600" dirty="0" smtClean="0"/>
          </a:p>
          <a:p>
            <a:endParaRPr lang="pt-BR" sz="160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5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Imagem 3" descr="j038761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34150" y="0"/>
            <a:ext cx="2609850" cy="621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 smtClean="0"/>
              <a:t>A metodologia empregada</a:t>
            </a:r>
            <a:endParaRPr lang="pt-BR" dirty="0"/>
          </a:p>
        </p:txBody>
      </p:sp>
      <p:sp>
        <p:nvSpPr>
          <p:cNvPr id="25604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mtClean="0"/>
              <a:t>Para atingir os objetivos da METRÔ/DF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3C38A4-C5C4-459E-9D8C-391814AF61BE}" type="slidenum">
              <a:rPr lang="pt-BR" smtClean="0"/>
              <a:pPr>
                <a:defRPr/>
              </a:pPr>
              <a:t>6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j0386716.jpg"/>
          <p:cNvPicPr>
            <a:picLocks noChangeAspect="1"/>
          </p:cNvPicPr>
          <p:nvPr/>
        </p:nvPicPr>
        <p:blipFill>
          <a:blip r:embed="rId2" cstate="email">
            <a:lum bright="40000"/>
          </a:blip>
          <a:stretch>
            <a:fillRect/>
          </a:stretch>
        </p:blipFill>
        <p:spPr>
          <a:xfrm>
            <a:off x="5946006" y="3980457"/>
            <a:ext cx="3198818" cy="22819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627" name="Título 1"/>
          <p:cNvSpPr>
            <a:spLocks noGrp="1"/>
          </p:cNvSpPr>
          <p:nvPr>
            <p:ph type="title"/>
          </p:nvPr>
        </p:nvSpPr>
        <p:spPr>
          <a:xfrm>
            <a:off x="1733550" y="-357188"/>
            <a:ext cx="7267575" cy="1157288"/>
          </a:xfrm>
        </p:spPr>
        <p:txBody>
          <a:bodyPr/>
          <a:lstStyle/>
          <a:p>
            <a:pPr algn="r"/>
            <a:r>
              <a:rPr lang="pt-BR" smtClean="0"/>
              <a:t>Metodologia</a:t>
            </a:r>
          </a:p>
        </p:txBody>
      </p:sp>
      <p:sp>
        <p:nvSpPr>
          <p:cNvPr id="26628" name="Espaço Reservado para Conteúdo 2"/>
          <p:cNvSpPr>
            <a:spLocks noGrp="1"/>
          </p:cNvSpPr>
          <p:nvPr>
            <p:ph idx="1"/>
          </p:nvPr>
        </p:nvSpPr>
        <p:spPr>
          <a:xfrm>
            <a:off x="0" y="908050"/>
            <a:ext cx="9144000" cy="5235575"/>
          </a:xfrm>
        </p:spPr>
        <p:txBody>
          <a:bodyPr/>
          <a:lstStyle/>
          <a:p>
            <a:r>
              <a:rPr lang="pt-BR" sz="1800" b="1" dirty="0" smtClean="0">
                <a:latin typeface="Calibri" pitchFamily="34" charset="0"/>
                <a:cs typeface="Calibri" pitchFamily="34" charset="0"/>
              </a:rPr>
              <a:t>Tipo de pesquisa</a:t>
            </a:r>
          </a:p>
          <a:p>
            <a:pPr lvl="1"/>
            <a:r>
              <a:rPr lang="pt-BR" sz="1600" dirty="0" smtClean="0">
                <a:latin typeface="Calibri" pitchFamily="34" charset="0"/>
                <a:cs typeface="Calibri" pitchFamily="34" charset="0"/>
              </a:rPr>
              <a:t>Esta pesquisa é classificada como uma Pesquisa Descritiva Quantitativa.</a:t>
            </a:r>
            <a:endParaRPr lang="pt-BR" sz="1400" dirty="0" smtClean="0">
              <a:latin typeface="Calibri" pitchFamily="34" charset="0"/>
              <a:cs typeface="Calibri" pitchFamily="34" charset="0"/>
            </a:endParaRPr>
          </a:p>
          <a:p>
            <a:r>
              <a:rPr lang="pt-BR" sz="1800" b="1" dirty="0" smtClean="0">
                <a:latin typeface="Calibri" pitchFamily="34" charset="0"/>
                <a:cs typeface="Calibri" pitchFamily="34" charset="0"/>
              </a:rPr>
              <a:t>Universo da pesquisa</a:t>
            </a:r>
          </a:p>
          <a:p>
            <a:pPr lvl="1"/>
            <a:r>
              <a:rPr lang="pt-BR" sz="1600" dirty="0" smtClean="0">
                <a:latin typeface="Calibri" pitchFamily="34" charset="0"/>
                <a:cs typeface="Calibri" pitchFamily="34" charset="0"/>
              </a:rPr>
              <a:t>O universo desta pesquisa é composto pelos usuários dos serviços prestados pelo METRÔ/DF.</a:t>
            </a:r>
            <a:endParaRPr lang="pt-BR" sz="1400" dirty="0" smtClean="0">
              <a:latin typeface="Calibri" pitchFamily="34" charset="0"/>
              <a:cs typeface="Calibri" pitchFamily="34" charset="0"/>
            </a:endParaRPr>
          </a:p>
          <a:p>
            <a:r>
              <a:rPr lang="pt-BR" sz="1800" b="1" dirty="0" smtClean="0">
                <a:latin typeface="Calibri" pitchFamily="34" charset="0"/>
                <a:cs typeface="Calibri" pitchFamily="34" charset="0"/>
              </a:rPr>
              <a:t>Coleta de dados</a:t>
            </a:r>
          </a:p>
          <a:p>
            <a:pPr lvl="1"/>
            <a:r>
              <a:rPr lang="pt-BR" sz="1600" dirty="0" smtClean="0">
                <a:latin typeface="Calibri" pitchFamily="34" charset="0"/>
                <a:cs typeface="Calibri" pitchFamily="34" charset="0"/>
              </a:rPr>
              <a:t>O instrumento de coleta foi um questionário estruturado, fechado, com 43 questões, sendo 3 de seleção, 5 para classificação </a:t>
            </a:r>
            <a:r>
              <a:rPr lang="pt-BR" sz="1600" dirty="0" err="1" smtClean="0">
                <a:latin typeface="Calibri" pitchFamily="34" charset="0"/>
                <a:cs typeface="Calibri" pitchFamily="34" charset="0"/>
              </a:rPr>
              <a:t>sócio-econômica</a:t>
            </a:r>
            <a:r>
              <a:rPr lang="pt-BR" sz="1600" dirty="0" smtClean="0">
                <a:latin typeface="Calibri" pitchFamily="34" charset="0"/>
                <a:cs typeface="Calibri" pitchFamily="34" charset="0"/>
              </a:rPr>
              <a:t> e 35 de avaliação dos serviços.</a:t>
            </a:r>
          </a:p>
          <a:p>
            <a:pPr lvl="1"/>
            <a:r>
              <a:rPr lang="pt-BR" sz="1600" dirty="0" smtClean="0">
                <a:latin typeface="Calibri" pitchFamily="34" charset="0"/>
                <a:cs typeface="Calibri" pitchFamily="34" charset="0"/>
              </a:rPr>
              <a:t>Estações pesquisadas: Central, Galeria, Shopping, Feira, </a:t>
            </a:r>
            <a:r>
              <a:rPr lang="pt-BR" sz="1600" dirty="0" err="1" smtClean="0">
                <a:latin typeface="Calibri" pitchFamily="34" charset="0"/>
                <a:cs typeface="Calibri" pitchFamily="34" charset="0"/>
              </a:rPr>
              <a:t>Arniqueiras</a:t>
            </a:r>
            <a:r>
              <a:rPr lang="pt-BR" sz="1600" dirty="0" smtClean="0">
                <a:latin typeface="Calibri" pitchFamily="34" charset="0"/>
                <a:cs typeface="Calibri" pitchFamily="34" charset="0"/>
              </a:rPr>
              <a:t>, Praça do Relógio, </a:t>
            </a:r>
            <a:r>
              <a:rPr lang="pt-BR" sz="1600" dirty="0" err="1" smtClean="0">
                <a:latin typeface="Calibri" pitchFamily="34" charset="0"/>
                <a:cs typeface="Calibri" pitchFamily="34" charset="0"/>
              </a:rPr>
              <a:t>Ceilândia-Centro</a:t>
            </a:r>
            <a:r>
              <a:rPr lang="pt-BR" sz="1600" dirty="0" smtClean="0">
                <a:latin typeface="Calibri" pitchFamily="34" charset="0"/>
                <a:cs typeface="Calibri" pitchFamily="34" charset="0"/>
              </a:rPr>
              <a:t> e Furnas</a:t>
            </a:r>
          </a:p>
          <a:p>
            <a:pPr lvl="1"/>
            <a:r>
              <a:rPr lang="pt-BR" sz="1600" dirty="0" smtClean="0">
                <a:latin typeface="Calibri" pitchFamily="34" charset="0"/>
                <a:cs typeface="Calibri" pitchFamily="34" charset="0"/>
              </a:rPr>
              <a:t>5 dias de coleta (27, 28 e 29/10; 8 e 9/11), nos horários de pico: 6h30 às 08h30 e 17h00 às 19h00</a:t>
            </a:r>
          </a:p>
          <a:p>
            <a:pPr lvl="1"/>
            <a:r>
              <a:rPr lang="pt-BR" sz="1600" dirty="0" smtClean="0">
                <a:latin typeface="Calibri" pitchFamily="34" charset="0"/>
                <a:cs typeface="Calibri" pitchFamily="34" charset="0"/>
              </a:rPr>
              <a:t>O tamanho da amostra coletada foi n=741 com 675 questionários válidos (650 contratado)</a:t>
            </a:r>
          </a:p>
          <a:p>
            <a:r>
              <a:rPr lang="pt-BR" sz="1800" b="1" dirty="0" smtClean="0">
                <a:latin typeface="Calibri" pitchFamily="34" charset="0"/>
                <a:cs typeface="Calibri" pitchFamily="34" charset="0"/>
              </a:rPr>
              <a:t>Análise de dados</a:t>
            </a:r>
          </a:p>
          <a:p>
            <a:pPr lvl="1"/>
            <a:r>
              <a:rPr lang="pt-BR" sz="1600" dirty="0" smtClean="0">
                <a:latin typeface="Calibri" pitchFamily="34" charset="0"/>
                <a:cs typeface="Calibri" pitchFamily="34" charset="0"/>
              </a:rPr>
              <a:t>Realizada por estação e total</a:t>
            </a:r>
          </a:p>
          <a:p>
            <a:pPr lvl="1"/>
            <a:r>
              <a:rPr lang="pt-BR" sz="1600" dirty="0" smtClean="0">
                <a:latin typeface="Calibri" pitchFamily="34" charset="0"/>
                <a:cs typeface="Calibri" pitchFamily="34" charset="0"/>
              </a:rPr>
              <a:t>Os itens dos questionários foram agrupados em 9 categorias conforme segmentados no questionário</a:t>
            </a:r>
          </a:p>
          <a:p>
            <a:pPr lvl="1"/>
            <a:r>
              <a:rPr lang="pt-BR" sz="1600" dirty="0" smtClean="0">
                <a:latin typeface="Calibri" pitchFamily="34" charset="0"/>
                <a:cs typeface="Calibri" pitchFamily="34" charset="0"/>
              </a:rPr>
              <a:t>Perfil dos respondentes:  gênero, idade; classe social; escolaridade; ocupação.</a:t>
            </a:r>
          </a:p>
          <a:p>
            <a:pPr lvl="1"/>
            <a:endParaRPr lang="pt-BR" sz="14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7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ítulo 1"/>
          <p:cNvSpPr>
            <a:spLocks noGrp="1"/>
          </p:cNvSpPr>
          <p:nvPr>
            <p:ph type="title" idx="4294967295"/>
          </p:nvPr>
        </p:nvSpPr>
        <p:spPr>
          <a:xfrm>
            <a:off x="1733550" y="-357188"/>
            <a:ext cx="7267575" cy="1157288"/>
          </a:xfrm>
        </p:spPr>
        <p:txBody>
          <a:bodyPr/>
          <a:lstStyle/>
          <a:p>
            <a:pPr algn="r"/>
            <a:r>
              <a:rPr lang="pt-BR" smtClean="0"/>
              <a:t>Metodologia</a:t>
            </a:r>
          </a:p>
        </p:txBody>
      </p:sp>
      <p:graphicFrame>
        <p:nvGraphicFramePr>
          <p:cNvPr id="149518" name="Group 14"/>
          <p:cNvGraphicFramePr>
            <a:graphicFrameLocks noGrp="1"/>
          </p:cNvGraphicFramePr>
          <p:nvPr/>
        </p:nvGraphicFramePr>
        <p:xfrm>
          <a:off x="395288" y="3284538"/>
          <a:ext cx="8353425" cy="2736850"/>
        </p:xfrm>
        <a:graphic>
          <a:graphicData uri="http://schemas.openxmlformats.org/drawingml/2006/table">
            <a:tbl>
              <a:tblPr/>
              <a:tblGrid>
                <a:gridCol w="4176712"/>
                <a:gridCol w="4176713"/>
              </a:tblGrid>
              <a:tr h="27368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D1D77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pt-B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1D1D77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pt-B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7659" name="Picture 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6875" y="3316288"/>
            <a:ext cx="5759450" cy="30654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7660" name="Picture 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275" y="3316288"/>
            <a:ext cx="5616575" cy="30495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pSp>
        <p:nvGrpSpPr>
          <p:cNvPr id="27661" name="Group 34"/>
          <p:cNvGrpSpPr>
            <a:grpSpLocks/>
          </p:cNvGrpSpPr>
          <p:nvPr/>
        </p:nvGrpSpPr>
        <p:grpSpPr bwMode="auto">
          <a:xfrm>
            <a:off x="0" y="836613"/>
            <a:ext cx="9144000" cy="2160587"/>
            <a:chOff x="0" y="527"/>
            <a:chExt cx="5760" cy="1361"/>
          </a:xfrm>
        </p:grpSpPr>
        <p:pic>
          <p:nvPicPr>
            <p:cNvPr id="27662" name="Picture 15" descr="mtrdf-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527"/>
              <a:ext cx="5760" cy="13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63" name="Line 22"/>
            <p:cNvSpPr>
              <a:spLocks noChangeShapeType="1"/>
            </p:cNvSpPr>
            <p:nvPr/>
          </p:nvSpPr>
          <p:spPr bwMode="auto">
            <a:xfrm flipV="1">
              <a:off x="5329" y="1298"/>
              <a:ext cx="227" cy="363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lg"/>
            </a:ln>
          </p:spPr>
          <p:txBody>
            <a:bodyPr>
              <a:spAutoFit/>
            </a:bodyPr>
            <a:lstStyle/>
            <a:p>
              <a:endParaRPr lang="pt-BR"/>
            </a:p>
          </p:txBody>
        </p:sp>
        <p:sp>
          <p:nvSpPr>
            <p:cNvPr id="27664" name="Line 23"/>
            <p:cNvSpPr>
              <a:spLocks noChangeShapeType="1"/>
            </p:cNvSpPr>
            <p:nvPr/>
          </p:nvSpPr>
          <p:spPr bwMode="auto">
            <a:xfrm flipV="1">
              <a:off x="4830" y="1344"/>
              <a:ext cx="499" cy="362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lg"/>
            </a:ln>
          </p:spPr>
          <p:txBody>
            <a:bodyPr>
              <a:spAutoFit/>
            </a:bodyPr>
            <a:lstStyle/>
            <a:p>
              <a:endParaRPr lang="pt-BR"/>
            </a:p>
          </p:txBody>
        </p:sp>
        <p:sp>
          <p:nvSpPr>
            <p:cNvPr id="27665" name="Line 24"/>
            <p:cNvSpPr>
              <a:spLocks noChangeShapeType="1"/>
            </p:cNvSpPr>
            <p:nvPr/>
          </p:nvSpPr>
          <p:spPr bwMode="auto">
            <a:xfrm flipH="1" flipV="1">
              <a:off x="3651" y="1344"/>
              <a:ext cx="363" cy="362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lg"/>
            </a:ln>
          </p:spPr>
          <p:txBody>
            <a:bodyPr>
              <a:spAutoFit/>
            </a:bodyPr>
            <a:lstStyle/>
            <a:p>
              <a:endParaRPr lang="pt-BR"/>
            </a:p>
          </p:txBody>
        </p:sp>
        <p:sp>
          <p:nvSpPr>
            <p:cNvPr id="27666" name="Line 25"/>
            <p:cNvSpPr>
              <a:spLocks noChangeShapeType="1"/>
            </p:cNvSpPr>
            <p:nvPr/>
          </p:nvSpPr>
          <p:spPr bwMode="auto">
            <a:xfrm flipV="1">
              <a:off x="3334" y="1344"/>
              <a:ext cx="90" cy="362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lg"/>
            </a:ln>
          </p:spPr>
          <p:txBody>
            <a:bodyPr>
              <a:spAutoFit/>
            </a:bodyPr>
            <a:lstStyle/>
            <a:p>
              <a:endParaRPr lang="pt-BR"/>
            </a:p>
          </p:txBody>
        </p:sp>
        <p:sp>
          <p:nvSpPr>
            <p:cNvPr id="27667" name="Line 26"/>
            <p:cNvSpPr>
              <a:spLocks noChangeShapeType="1"/>
            </p:cNvSpPr>
            <p:nvPr/>
          </p:nvSpPr>
          <p:spPr bwMode="auto">
            <a:xfrm flipV="1">
              <a:off x="2835" y="1344"/>
              <a:ext cx="180" cy="362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lg"/>
            </a:ln>
          </p:spPr>
          <p:txBody>
            <a:bodyPr>
              <a:spAutoFit/>
            </a:bodyPr>
            <a:lstStyle/>
            <a:p>
              <a:endParaRPr lang="pt-BR"/>
            </a:p>
          </p:txBody>
        </p:sp>
        <p:sp>
          <p:nvSpPr>
            <p:cNvPr id="27668" name="Line 27"/>
            <p:cNvSpPr>
              <a:spLocks noChangeShapeType="1"/>
            </p:cNvSpPr>
            <p:nvPr/>
          </p:nvSpPr>
          <p:spPr bwMode="auto">
            <a:xfrm flipV="1">
              <a:off x="2154" y="1480"/>
              <a:ext cx="135" cy="272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lg"/>
            </a:ln>
          </p:spPr>
          <p:txBody>
            <a:bodyPr>
              <a:spAutoFit/>
            </a:bodyPr>
            <a:lstStyle/>
            <a:p>
              <a:endParaRPr lang="pt-BR"/>
            </a:p>
          </p:txBody>
        </p:sp>
        <p:sp>
          <p:nvSpPr>
            <p:cNvPr id="27669" name="Line 28"/>
            <p:cNvSpPr>
              <a:spLocks noChangeShapeType="1"/>
            </p:cNvSpPr>
            <p:nvPr/>
          </p:nvSpPr>
          <p:spPr bwMode="auto">
            <a:xfrm flipV="1">
              <a:off x="1519" y="1162"/>
              <a:ext cx="363" cy="544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lg"/>
            </a:ln>
          </p:spPr>
          <p:txBody>
            <a:bodyPr>
              <a:spAutoFit/>
            </a:bodyPr>
            <a:lstStyle/>
            <a:p>
              <a:endParaRPr lang="pt-BR"/>
            </a:p>
          </p:txBody>
        </p:sp>
        <p:sp>
          <p:nvSpPr>
            <p:cNvPr id="27670" name="Line 29"/>
            <p:cNvSpPr>
              <a:spLocks noChangeShapeType="1"/>
            </p:cNvSpPr>
            <p:nvPr/>
          </p:nvSpPr>
          <p:spPr bwMode="auto">
            <a:xfrm flipH="1" flipV="1">
              <a:off x="612" y="1253"/>
              <a:ext cx="227" cy="453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lg"/>
            </a:ln>
          </p:spPr>
          <p:txBody>
            <a:bodyPr>
              <a:spAutoFit/>
            </a:bodyPr>
            <a:lstStyle/>
            <a:p>
              <a:endParaRPr lang="pt-BR"/>
            </a:p>
          </p:txBody>
        </p:sp>
        <p:sp>
          <p:nvSpPr>
            <p:cNvPr id="27671" name="Text Box 21"/>
            <p:cNvSpPr txBox="1">
              <a:spLocks noChangeArrowheads="1"/>
            </p:cNvSpPr>
            <p:nvPr/>
          </p:nvSpPr>
          <p:spPr bwMode="auto">
            <a:xfrm>
              <a:off x="113" y="1661"/>
              <a:ext cx="5424" cy="212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b="1">
                  <a:solidFill>
                    <a:schemeClr val="tx2"/>
                  </a:solidFill>
                </a:rPr>
                <a:t>Ceilân.Centro   Pça.Relógio   Furnas   Arniqr.    Feira    Shopping   Galeria    Central </a:t>
              </a:r>
            </a:p>
          </p:txBody>
        </p:sp>
      </p:grpSp>
      <p:sp>
        <p:nvSpPr>
          <p:cNvPr id="17" name="Espaço Reservado para Número de Slide 1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8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mtrdf-6.jpg"/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81300" y="875092"/>
            <a:ext cx="4833972" cy="362547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 smtClean="0"/>
              <a:t>Resultados da Pesquisa</a:t>
            </a:r>
            <a:endParaRPr lang="pt-BR" dirty="0"/>
          </a:p>
        </p:txBody>
      </p:sp>
      <p:sp>
        <p:nvSpPr>
          <p:cNvPr id="28676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mtClean="0"/>
              <a:t>O que os usuários </a:t>
            </a:r>
            <a:r>
              <a:rPr lang="pt-BR" b="1" smtClean="0">
                <a:solidFill>
                  <a:schemeClr val="bg1"/>
                </a:solidFill>
              </a:rPr>
              <a:t>pensam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3C38A4-C5C4-459E-9D8C-391814AF61BE}" type="slidenum">
              <a:rPr lang="pt-BR" smtClean="0"/>
              <a:pPr>
                <a:defRPr/>
              </a:pPr>
              <a:t>9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Imagem 7" descr="clip-image00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75" y="857250"/>
            <a:ext cx="4313238" cy="507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Título 4"/>
          <p:cNvSpPr>
            <a:spLocks noGrp="1"/>
          </p:cNvSpPr>
          <p:nvPr>
            <p:ph type="ctrTitle"/>
          </p:nvPr>
        </p:nvSpPr>
        <p:spPr>
          <a:xfrm>
            <a:off x="785813" y="3071813"/>
            <a:ext cx="4929187" cy="1785937"/>
          </a:xfrm>
        </p:spPr>
        <p:txBody>
          <a:bodyPr/>
          <a:lstStyle/>
          <a:p>
            <a:r>
              <a:rPr lang="pt-BR" sz="3600" smtClean="0"/>
              <a:t>Características </a:t>
            </a:r>
            <a:br>
              <a:rPr lang="pt-BR" sz="3600" smtClean="0"/>
            </a:br>
            <a:r>
              <a:rPr lang="pt-BR" sz="3600" b="1" smtClean="0"/>
              <a:t>sócio-demográficas</a:t>
            </a:r>
            <a:r>
              <a:rPr lang="pt-BR" sz="3600" smtClean="0"/>
              <a:t/>
            </a:r>
            <a:br>
              <a:rPr lang="pt-BR" sz="3600" smtClean="0"/>
            </a:br>
            <a:r>
              <a:rPr lang="pt-BR" sz="3600" smtClean="0"/>
              <a:t>dos entrevistados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ítulo 1"/>
          <p:cNvSpPr>
            <a:spLocks noGrp="1"/>
          </p:cNvSpPr>
          <p:nvPr>
            <p:ph type="title"/>
          </p:nvPr>
        </p:nvSpPr>
        <p:spPr>
          <a:xfrm>
            <a:off x="1876425" y="550863"/>
            <a:ext cx="7267575" cy="790575"/>
          </a:xfrm>
        </p:spPr>
        <p:txBody>
          <a:bodyPr/>
          <a:lstStyle/>
          <a:p>
            <a:pPr algn="r"/>
            <a:r>
              <a:rPr lang="pt-BR" sz="3600" smtClean="0"/>
              <a:t>Características demográficas – gênero e idade</a:t>
            </a:r>
          </a:p>
        </p:txBody>
      </p:sp>
      <p:pic>
        <p:nvPicPr>
          <p:cNvPr id="11" name="Imagem 10" descr="j03993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12018" y="5572140"/>
            <a:ext cx="1489138" cy="114300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072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38" y="1411288"/>
            <a:ext cx="6715125" cy="40401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5" name="Retângulo 4"/>
          <p:cNvSpPr/>
          <p:nvPr/>
        </p:nvSpPr>
        <p:spPr>
          <a:xfrm>
            <a:off x="2699792" y="2348880"/>
            <a:ext cx="504056" cy="1800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exto Explicativo 3 (Borda e Ênfase) 5"/>
          <p:cNvSpPr/>
          <p:nvPr/>
        </p:nvSpPr>
        <p:spPr>
          <a:xfrm>
            <a:off x="1547664" y="908720"/>
            <a:ext cx="4032448" cy="648072"/>
          </a:xfrm>
          <a:prstGeom prst="accent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224429"/>
              <a:gd name="adj8" fmla="val 28675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Galeria é a estação com usuários mais velhos e Feira a com os mais novos. A média das estações é de 36 anos (DP=15 anos)</a:t>
            </a:r>
            <a:endParaRPr lang="pt-BR" sz="1400" dirty="0"/>
          </a:p>
        </p:txBody>
      </p:sp>
      <p:sp>
        <p:nvSpPr>
          <p:cNvPr id="7" name="Retângulo 6"/>
          <p:cNvSpPr/>
          <p:nvPr/>
        </p:nvSpPr>
        <p:spPr>
          <a:xfrm>
            <a:off x="3707904" y="2348880"/>
            <a:ext cx="576064" cy="1800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spaço Reservado para Número de Slide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11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ítulo 1"/>
          <p:cNvSpPr>
            <a:spLocks noGrp="1"/>
          </p:cNvSpPr>
          <p:nvPr>
            <p:ph type="title"/>
          </p:nvPr>
        </p:nvSpPr>
        <p:spPr>
          <a:xfrm>
            <a:off x="1876425" y="550863"/>
            <a:ext cx="7267575" cy="790575"/>
          </a:xfrm>
        </p:spPr>
        <p:txBody>
          <a:bodyPr/>
          <a:lstStyle/>
          <a:p>
            <a:pPr algn="r"/>
            <a:r>
              <a:rPr lang="pt-BR" sz="3600" dirty="0" smtClean="0"/>
              <a:t>Características demográficas – gênero e idade</a:t>
            </a:r>
          </a:p>
        </p:txBody>
      </p:sp>
      <p:pic>
        <p:nvPicPr>
          <p:cNvPr id="11" name="Imagem 10" descr="j03993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12018" y="5572140"/>
            <a:ext cx="1489138" cy="114300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174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75" y="1454150"/>
            <a:ext cx="6572250" cy="39544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5" name="Retângulo 4"/>
          <p:cNvSpPr/>
          <p:nvPr/>
        </p:nvSpPr>
        <p:spPr>
          <a:xfrm>
            <a:off x="6948264" y="2420888"/>
            <a:ext cx="720080" cy="1800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exto Explicativo 3 (Borda e Ênfase) 5"/>
          <p:cNvSpPr/>
          <p:nvPr/>
        </p:nvSpPr>
        <p:spPr>
          <a:xfrm>
            <a:off x="3203848" y="1268760"/>
            <a:ext cx="5760640" cy="720080"/>
          </a:xfrm>
          <a:prstGeom prst="accent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179278"/>
              <a:gd name="adj8" fmla="val 65289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A proporção de entrevistados foi de 50% homens e 50% mulheres, porém a amostra foi intencionalmente estratificada e não probabilisticamente.</a:t>
            </a:r>
            <a:endParaRPr lang="pt-BR" sz="1400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12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vre 7"/>
          <p:cNvSpPr/>
          <p:nvPr/>
        </p:nvSpPr>
        <p:spPr>
          <a:xfrm>
            <a:off x="142875" y="606425"/>
            <a:ext cx="8847138" cy="5675313"/>
          </a:xfrm>
          <a:custGeom>
            <a:avLst/>
            <a:gdLst>
              <a:gd name="connsiteX0" fmla="*/ 0 w 8847117"/>
              <a:gd name="connsiteY0" fmla="*/ 5284519 h 5676405"/>
              <a:gd name="connsiteX1" fmla="*/ 2909454 w 8847117"/>
              <a:gd name="connsiteY1" fmla="*/ 0 h 5676405"/>
              <a:gd name="connsiteX2" fmla="*/ 8847117 w 8847117"/>
              <a:gd name="connsiteY2" fmla="*/ 0 h 5676405"/>
              <a:gd name="connsiteX3" fmla="*/ 1793174 w 8847117"/>
              <a:gd name="connsiteY3" fmla="*/ 5676405 h 5676405"/>
              <a:gd name="connsiteX4" fmla="*/ 0 w 8847117"/>
              <a:gd name="connsiteY4" fmla="*/ 5284519 h 5676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47117" h="5676405">
                <a:moveTo>
                  <a:pt x="0" y="5284519"/>
                </a:moveTo>
                <a:lnTo>
                  <a:pt x="2909454" y="0"/>
                </a:lnTo>
                <a:lnTo>
                  <a:pt x="8847117" y="0"/>
                </a:lnTo>
                <a:lnTo>
                  <a:pt x="1793174" y="5676405"/>
                </a:lnTo>
                <a:lnTo>
                  <a:pt x="0" y="5284519"/>
                </a:lnTo>
                <a:close/>
              </a:path>
            </a:pathLst>
          </a:cu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800"/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3286116" y="428625"/>
            <a:ext cx="5857884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>
              <a:defRPr/>
            </a:pPr>
            <a:r>
              <a:rPr lang="pt-BR" sz="3600" kern="0" dirty="0">
                <a:solidFill>
                  <a:srgbClr val="1D1D77"/>
                </a:solidFill>
                <a:latin typeface="+mj-lt"/>
                <a:ea typeface="+mj-ea"/>
                <a:cs typeface="+mj-cs"/>
              </a:rPr>
              <a:t>Distribuição </a:t>
            </a:r>
            <a:r>
              <a:rPr lang="pt-BR" sz="3600" kern="0" dirty="0">
                <a:solidFill>
                  <a:srgbClr val="003366"/>
                </a:solidFill>
                <a:latin typeface="+mj-lt"/>
                <a:ea typeface="+mj-ea"/>
                <a:cs typeface="+mj-cs"/>
              </a:rPr>
              <a:t>por </a:t>
            </a:r>
            <a:r>
              <a:rPr lang="en-US" sz="3600" dirty="0" err="1">
                <a:solidFill>
                  <a:srgbClr val="003366"/>
                </a:solidFill>
              </a:rPr>
              <a:t>instrução</a:t>
            </a:r>
            <a:r>
              <a:rPr lang="en-US" sz="3600" dirty="0">
                <a:solidFill>
                  <a:srgbClr val="003366"/>
                </a:solidFill>
              </a:rPr>
              <a:t> do </a:t>
            </a:r>
            <a:r>
              <a:rPr lang="en-US" sz="3600" dirty="0" err="1">
                <a:solidFill>
                  <a:srgbClr val="003366"/>
                </a:solidFill>
              </a:rPr>
              <a:t>entrevistado</a:t>
            </a:r>
            <a:endParaRPr lang="pt-BR" sz="3600" kern="0" dirty="0">
              <a:solidFill>
                <a:srgbClr val="003366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277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" y="1195388"/>
            <a:ext cx="7715250" cy="4473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6" name="Imagem 5" descr="j0382639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0" y="5286380"/>
            <a:ext cx="2200268" cy="157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tângulo 6"/>
          <p:cNvSpPr/>
          <p:nvPr/>
        </p:nvSpPr>
        <p:spPr>
          <a:xfrm>
            <a:off x="5004048" y="2204864"/>
            <a:ext cx="504056" cy="22322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exto Explicativo 3 (Borda e Ênfase) 8"/>
          <p:cNvSpPr/>
          <p:nvPr/>
        </p:nvSpPr>
        <p:spPr>
          <a:xfrm>
            <a:off x="4067944" y="1124744"/>
            <a:ext cx="4032448" cy="803609"/>
          </a:xfrm>
          <a:prstGeom prst="accent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140986"/>
              <a:gd name="adj8" fmla="val 23233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 smtClean="0"/>
              <a:t>20% dos entrevistados possuem ensino superior completo e 71,41% ao menos ensino médio.</a:t>
            </a:r>
            <a:endParaRPr lang="pt-BR" sz="1400" dirty="0"/>
          </a:p>
        </p:txBody>
      </p:sp>
      <p:sp>
        <p:nvSpPr>
          <p:cNvPr id="11" name="Espaço Reservado para Número de Slide 1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13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vre 7"/>
          <p:cNvSpPr/>
          <p:nvPr/>
        </p:nvSpPr>
        <p:spPr>
          <a:xfrm>
            <a:off x="142875" y="606425"/>
            <a:ext cx="8847138" cy="5675313"/>
          </a:xfrm>
          <a:custGeom>
            <a:avLst/>
            <a:gdLst>
              <a:gd name="connsiteX0" fmla="*/ 0 w 8847117"/>
              <a:gd name="connsiteY0" fmla="*/ 5284519 h 5676405"/>
              <a:gd name="connsiteX1" fmla="*/ 2909454 w 8847117"/>
              <a:gd name="connsiteY1" fmla="*/ 0 h 5676405"/>
              <a:gd name="connsiteX2" fmla="*/ 8847117 w 8847117"/>
              <a:gd name="connsiteY2" fmla="*/ 0 h 5676405"/>
              <a:gd name="connsiteX3" fmla="*/ 1793174 w 8847117"/>
              <a:gd name="connsiteY3" fmla="*/ 5676405 h 5676405"/>
              <a:gd name="connsiteX4" fmla="*/ 0 w 8847117"/>
              <a:gd name="connsiteY4" fmla="*/ 5284519 h 5676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47117" h="5676405">
                <a:moveTo>
                  <a:pt x="0" y="5284519"/>
                </a:moveTo>
                <a:lnTo>
                  <a:pt x="2909454" y="0"/>
                </a:lnTo>
                <a:lnTo>
                  <a:pt x="8847117" y="0"/>
                </a:lnTo>
                <a:lnTo>
                  <a:pt x="1793174" y="5676405"/>
                </a:lnTo>
                <a:lnTo>
                  <a:pt x="0" y="5284519"/>
                </a:lnTo>
                <a:close/>
              </a:path>
            </a:pathLst>
          </a:cu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800"/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3286116" y="428625"/>
            <a:ext cx="5857884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>
              <a:defRPr/>
            </a:pPr>
            <a:r>
              <a:rPr lang="pt-BR" sz="3600" kern="0" dirty="0">
                <a:solidFill>
                  <a:srgbClr val="003366"/>
                </a:solidFill>
              </a:rPr>
              <a:t>Distribuição por</a:t>
            </a:r>
            <a:r>
              <a:rPr lang="en-US" sz="3600" dirty="0">
                <a:solidFill>
                  <a:srgbClr val="003366"/>
                </a:solidFill>
              </a:rPr>
              <a:t> </a:t>
            </a:r>
            <a:r>
              <a:rPr lang="en-US" sz="3600" dirty="0" err="1">
                <a:solidFill>
                  <a:srgbClr val="003366"/>
                </a:solidFill>
              </a:rPr>
              <a:t>ocupação</a:t>
            </a:r>
            <a:r>
              <a:rPr lang="en-US" sz="3600" dirty="0">
                <a:solidFill>
                  <a:srgbClr val="003366"/>
                </a:solidFill>
              </a:rPr>
              <a:t> do </a:t>
            </a:r>
            <a:r>
              <a:rPr lang="en-US" sz="3600" dirty="0" err="1">
                <a:solidFill>
                  <a:srgbClr val="003366"/>
                </a:solidFill>
              </a:rPr>
              <a:t>entrevistado</a:t>
            </a:r>
            <a:endParaRPr lang="pt-BR" sz="3600" kern="0" dirty="0">
              <a:solidFill>
                <a:srgbClr val="003366"/>
              </a:solidFill>
            </a:endParaRPr>
          </a:p>
        </p:txBody>
      </p:sp>
      <p:pic>
        <p:nvPicPr>
          <p:cNvPr id="3379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142984"/>
            <a:ext cx="8786874" cy="457203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6" name="Imagem 5" descr="j0382639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5286380"/>
            <a:ext cx="2200268" cy="157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tângulo 6"/>
          <p:cNvSpPr/>
          <p:nvPr/>
        </p:nvSpPr>
        <p:spPr>
          <a:xfrm>
            <a:off x="6444208" y="3140968"/>
            <a:ext cx="576064" cy="20882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exto Explicativo 3 (Borda e Ênfase) 8"/>
          <p:cNvSpPr/>
          <p:nvPr/>
        </p:nvSpPr>
        <p:spPr>
          <a:xfrm>
            <a:off x="5220072" y="908720"/>
            <a:ext cx="3744416" cy="576064"/>
          </a:xfrm>
          <a:prstGeom prst="accent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389511"/>
              <a:gd name="adj8" fmla="val 33559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 smtClean="0"/>
              <a:t>55,7% dos entrevistados trabalham na iniciativa privada, seguidos pelos estudantes (13%) e funcionários públicos (11%)</a:t>
            </a:r>
            <a:endParaRPr lang="pt-BR" sz="1200" dirty="0"/>
          </a:p>
        </p:txBody>
      </p:sp>
      <p:sp>
        <p:nvSpPr>
          <p:cNvPr id="11" name="Espaço Reservado para Número de Slide 1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14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vre 7"/>
          <p:cNvSpPr/>
          <p:nvPr/>
        </p:nvSpPr>
        <p:spPr>
          <a:xfrm>
            <a:off x="142875" y="606425"/>
            <a:ext cx="8847138" cy="5675313"/>
          </a:xfrm>
          <a:custGeom>
            <a:avLst/>
            <a:gdLst>
              <a:gd name="connsiteX0" fmla="*/ 0 w 8847117"/>
              <a:gd name="connsiteY0" fmla="*/ 5284519 h 5676405"/>
              <a:gd name="connsiteX1" fmla="*/ 2909454 w 8847117"/>
              <a:gd name="connsiteY1" fmla="*/ 0 h 5676405"/>
              <a:gd name="connsiteX2" fmla="*/ 8847117 w 8847117"/>
              <a:gd name="connsiteY2" fmla="*/ 0 h 5676405"/>
              <a:gd name="connsiteX3" fmla="*/ 1793174 w 8847117"/>
              <a:gd name="connsiteY3" fmla="*/ 5676405 h 5676405"/>
              <a:gd name="connsiteX4" fmla="*/ 0 w 8847117"/>
              <a:gd name="connsiteY4" fmla="*/ 5284519 h 5676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47117" h="5676405">
                <a:moveTo>
                  <a:pt x="0" y="5284519"/>
                </a:moveTo>
                <a:lnTo>
                  <a:pt x="2909454" y="0"/>
                </a:lnTo>
                <a:lnTo>
                  <a:pt x="8847117" y="0"/>
                </a:lnTo>
                <a:lnTo>
                  <a:pt x="1793174" y="5676405"/>
                </a:lnTo>
                <a:lnTo>
                  <a:pt x="0" y="5284519"/>
                </a:lnTo>
                <a:close/>
              </a:path>
            </a:pathLst>
          </a:cu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800"/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2714612" y="428625"/>
            <a:ext cx="6143638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>
              <a:defRPr/>
            </a:pPr>
            <a:r>
              <a:rPr lang="pt-BR" sz="3600" kern="0" dirty="0">
                <a:solidFill>
                  <a:srgbClr val="1D1D77"/>
                </a:solidFill>
                <a:latin typeface="+mj-lt"/>
                <a:ea typeface="+mj-ea"/>
                <a:cs typeface="+mj-cs"/>
              </a:rPr>
              <a:t>Distribuição </a:t>
            </a:r>
            <a:r>
              <a:rPr lang="pt-BR" sz="3600" kern="0" dirty="0">
                <a:solidFill>
                  <a:srgbClr val="003366"/>
                </a:solidFill>
                <a:latin typeface="+mj-lt"/>
                <a:ea typeface="+mj-ea"/>
                <a:cs typeface="+mj-cs"/>
              </a:rPr>
              <a:t>por </a:t>
            </a:r>
            <a:r>
              <a:rPr lang="en-US" sz="3600" dirty="0" err="1" smtClean="0">
                <a:solidFill>
                  <a:srgbClr val="003366"/>
                </a:solidFill>
              </a:rPr>
              <a:t>renda</a:t>
            </a:r>
            <a:r>
              <a:rPr lang="en-US" sz="3600" dirty="0" smtClean="0">
                <a:solidFill>
                  <a:srgbClr val="003366"/>
                </a:solidFill>
              </a:rPr>
              <a:t> familiar do </a:t>
            </a:r>
            <a:r>
              <a:rPr lang="en-US" sz="3600" dirty="0" err="1">
                <a:solidFill>
                  <a:srgbClr val="003366"/>
                </a:solidFill>
              </a:rPr>
              <a:t>entrevistado</a:t>
            </a:r>
            <a:endParaRPr lang="pt-BR" sz="3600" kern="0" dirty="0">
              <a:solidFill>
                <a:srgbClr val="003366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482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186066"/>
            <a:ext cx="8572562" cy="477797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6" name="Imagem 5" descr="j0382639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0" y="5286380"/>
            <a:ext cx="2200268" cy="157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tângulo 6"/>
          <p:cNvSpPr/>
          <p:nvPr/>
        </p:nvSpPr>
        <p:spPr>
          <a:xfrm>
            <a:off x="5508104" y="2564904"/>
            <a:ext cx="576064" cy="18722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15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vre 7"/>
          <p:cNvSpPr/>
          <p:nvPr/>
        </p:nvSpPr>
        <p:spPr>
          <a:xfrm>
            <a:off x="142875" y="606425"/>
            <a:ext cx="8847138" cy="5675313"/>
          </a:xfrm>
          <a:custGeom>
            <a:avLst/>
            <a:gdLst>
              <a:gd name="connsiteX0" fmla="*/ 0 w 8847117"/>
              <a:gd name="connsiteY0" fmla="*/ 5284519 h 5676405"/>
              <a:gd name="connsiteX1" fmla="*/ 2909454 w 8847117"/>
              <a:gd name="connsiteY1" fmla="*/ 0 h 5676405"/>
              <a:gd name="connsiteX2" fmla="*/ 8847117 w 8847117"/>
              <a:gd name="connsiteY2" fmla="*/ 0 h 5676405"/>
              <a:gd name="connsiteX3" fmla="*/ 1793174 w 8847117"/>
              <a:gd name="connsiteY3" fmla="*/ 5676405 h 5676405"/>
              <a:gd name="connsiteX4" fmla="*/ 0 w 8847117"/>
              <a:gd name="connsiteY4" fmla="*/ 5284519 h 5676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47117" h="5676405">
                <a:moveTo>
                  <a:pt x="0" y="5284519"/>
                </a:moveTo>
                <a:lnTo>
                  <a:pt x="2909454" y="0"/>
                </a:lnTo>
                <a:lnTo>
                  <a:pt x="8847117" y="0"/>
                </a:lnTo>
                <a:lnTo>
                  <a:pt x="1793174" y="5676405"/>
                </a:lnTo>
                <a:lnTo>
                  <a:pt x="0" y="5284519"/>
                </a:lnTo>
                <a:close/>
              </a:path>
            </a:pathLst>
          </a:cu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800"/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2714612" y="428625"/>
            <a:ext cx="6143638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>
              <a:defRPr/>
            </a:pPr>
            <a:r>
              <a:rPr lang="pt-BR" sz="3600" kern="0" dirty="0">
                <a:solidFill>
                  <a:srgbClr val="1D1D77"/>
                </a:solidFill>
                <a:latin typeface="+mj-lt"/>
                <a:ea typeface="+mj-ea"/>
                <a:cs typeface="+mj-cs"/>
              </a:rPr>
              <a:t>Distribuição </a:t>
            </a:r>
            <a:r>
              <a:rPr lang="pt-BR" sz="3600" kern="0" dirty="0">
                <a:solidFill>
                  <a:srgbClr val="003366"/>
                </a:solidFill>
                <a:latin typeface="+mj-lt"/>
                <a:ea typeface="+mj-ea"/>
                <a:cs typeface="+mj-cs"/>
              </a:rPr>
              <a:t>por </a:t>
            </a:r>
            <a:r>
              <a:rPr lang="en-US" sz="3600" dirty="0" err="1">
                <a:solidFill>
                  <a:srgbClr val="003366"/>
                </a:solidFill>
              </a:rPr>
              <a:t>classe</a:t>
            </a:r>
            <a:r>
              <a:rPr lang="en-US" sz="3600" dirty="0">
                <a:solidFill>
                  <a:srgbClr val="003366"/>
                </a:solidFill>
              </a:rPr>
              <a:t> social do </a:t>
            </a:r>
            <a:r>
              <a:rPr lang="en-US" sz="3600" dirty="0" err="1">
                <a:solidFill>
                  <a:srgbClr val="003366"/>
                </a:solidFill>
              </a:rPr>
              <a:t>entrevistado</a:t>
            </a:r>
            <a:endParaRPr lang="pt-BR" sz="3600" kern="0" dirty="0">
              <a:solidFill>
                <a:srgbClr val="003366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0800" y="1096706"/>
            <a:ext cx="7722402" cy="4708558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6" name="Imagem 5" descr="j0382639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0" y="5286380"/>
            <a:ext cx="2200268" cy="157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16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vre 7"/>
          <p:cNvSpPr/>
          <p:nvPr/>
        </p:nvSpPr>
        <p:spPr>
          <a:xfrm>
            <a:off x="142875" y="606425"/>
            <a:ext cx="8847138" cy="5675313"/>
          </a:xfrm>
          <a:custGeom>
            <a:avLst/>
            <a:gdLst>
              <a:gd name="connsiteX0" fmla="*/ 0 w 8847117"/>
              <a:gd name="connsiteY0" fmla="*/ 5284519 h 5676405"/>
              <a:gd name="connsiteX1" fmla="*/ 2909454 w 8847117"/>
              <a:gd name="connsiteY1" fmla="*/ 0 h 5676405"/>
              <a:gd name="connsiteX2" fmla="*/ 8847117 w 8847117"/>
              <a:gd name="connsiteY2" fmla="*/ 0 h 5676405"/>
              <a:gd name="connsiteX3" fmla="*/ 1793174 w 8847117"/>
              <a:gd name="connsiteY3" fmla="*/ 5676405 h 5676405"/>
              <a:gd name="connsiteX4" fmla="*/ 0 w 8847117"/>
              <a:gd name="connsiteY4" fmla="*/ 5284519 h 5676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47117" h="5676405">
                <a:moveTo>
                  <a:pt x="0" y="5284519"/>
                </a:moveTo>
                <a:lnTo>
                  <a:pt x="2909454" y="0"/>
                </a:lnTo>
                <a:lnTo>
                  <a:pt x="8847117" y="0"/>
                </a:lnTo>
                <a:lnTo>
                  <a:pt x="1793174" y="5676405"/>
                </a:lnTo>
                <a:lnTo>
                  <a:pt x="0" y="5284519"/>
                </a:lnTo>
                <a:close/>
              </a:path>
            </a:pathLst>
          </a:cu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800"/>
          </a:p>
        </p:txBody>
      </p:sp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489" y="1262080"/>
            <a:ext cx="7362850" cy="466725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10" name="Título 1"/>
          <p:cNvSpPr txBox="1">
            <a:spLocks/>
          </p:cNvSpPr>
          <p:nvPr/>
        </p:nvSpPr>
        <p:spPr bwMode="auto">
          <a:xfrm>
            <a:off x="2786050" y="-24"/>
            <a:ext cx="6215062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>
              <a:defRPr/>
            </a:pPr>
            <a:r>
              <a:rPr lang="pt-BR" sz="3600" kern="0" dirty="0">
                <a:solidFill>
                  <a:srgbClr val="1D1D77"/>
                </a:solidFill>
                <a:latin typeface="+mj-lt"/>
                <a:ea typeface="+mj-ea"/>
                <a:cs typeface="+mj-cs"/>
              </a:rPr>
              <a:t>Freqüência de utilização dos serviços</a:t>
            </a:r>
          </a:p>
        </p:txBody>
      </p:sp>
      <p:pic>
        <p:nvPicPr>
          <p:cNvPr id="6" name="Imagem 5" descr="j0382639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5286380"/>
            <a:ext cx="2200268" cy="157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17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mtrdf-8.jpg"/>
          <p:cNvPicPr>
            <a:picLocks noChangeAspect="1"/>
          </p:cNvPicPr>
          <p:nvPr/>
        </p:nvPicPr>
        <p:blipFill>
          <a:blip r:embed="rId2" cstate="print">
            <a:lum bright="50000" contrast="-56000"/>
          </a:blip>
          <a:srcRect t="12751"/>
          <a:stretch>
            <a:fillRect/>
          </a:stretch>
        </p:blipFill>
        <p:spPr>
          <a:xfrm>
            <a:off x="747713" y="1362075"/>
            <a:ext cx="7648575" cy="4710113"/>
          </a:xfrm>
          <a:prstGeom prst="rect">
            <a:avLst/>
          </a:prstGeom>
          <a:effectLst>
            <a:outerShdw dist="50800" dir="5400000" algn="ctr" rotWithShape="0">
              <a:srgbClr val="000000"/>
            </a:outerShdw>
          </a:effectLst>
        </p:spPr>
      </p:pic>
      <p:sp>
        <p:nvSpPr>
          <p:cNvPr id="36867" name="Título 4"/>
          <p:cNvSpPr>
            <a:spLocks noGrp="1"/>
          </p:cNvSpPr>
          <p:nvPr>
            <p:ph type="ctrTitle"/>
          </p:nvPr>
        </p:nvSpPr>
        <p:spPr>
          <a:xfrm>
            <a:off x="785813" y="1143000"/>
            <a:ext cx="5357812" cy="1357313"/>
          </a:xfrm>
        </p:spPr>
        <p:txBody>
          <a:bodyPr/>
          <a:lstStyle/>
          <a:p>
            <a:r>
              <a:rPr lang="pt-BR" sz="3600" smtClean="0"/>
              <a:t>Avaliação dos Serviços e Satisfação dos Usuários</a:t>
            </a:r>
          </a:p>
        </p:txBody>
      </p:sp>
      <p:sp>
        <p:nvSpPr>
          <p:cNvPr id="36869" name="Subtítulo 6"/>
          <p:cNvSpPr>
            <a:spLocks noGrp="1"/>
          </p:cNvSpPr>
          <p:nvPr>
            <p:ph type="subTitle" idx="1"/>
          </p:nvPr>
        </p:nvSpPr>
        <p:spPr>
          <a:xfrm>
            <a:off x="3429000" y="3357563"/>
            <a:ext cx="4929188" cy="2714625"/>
          </a:xfrm>
        </p:spPr>
        <p:txBody>
          <a:bodyPr/>
          <a:lstStyle/>
          <a:p>
            <a:pPr algn="r"/>
            <a:r>
              <a:rPr lang="pt-BR" sz="2400" smtClean="0"/>
              <a:t>Deslocamento até a estação</a:t>
            </a:r>
          </a:p>
          <a:p>
            <a:pPr algn="r"/>
            <a:r>
              <a:rPr lang="pt-BR" sz="2400" smtClean="0"/>
              <a:t>Bilheterias</a:t>
            </a:r>
          </a:p>
          <a:p>
            <a:pPr algn="r"/>
            <a:r>
              <a:rPr lang="pt-BR" sz="2400" smtClean="0"/>
              <a:t>Infra-estrutura e serviços</a:t>
            </a:r>
          </a:p>
          <a:p>
            <a:pPr algn="r"/>
            <a:r>
              <a:rPr lang="pt-BR" sz="2400" smtClean="0"/>
              <a:t>Serviço de transporte</a:t>
            </a:r>
          </a:p>
          <a:p>
            <a:pPr algn="r"/>
            <a:r>
              <a:rPr lang="pt-BR" sz="2400" smtClean="0"/>
              <a:t>Atendimento dos empregados</a:t>
            </a:r>
          </a:p>
          <a:p>
            <a:pPr algn="r"/>
            <a:r>
              <a:rPr lang="pt-BR" sz="2400" smtClean="0"/>
              <a:t>Segurança no sistema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Título 1"/>
          <p:cNvSpPr txBox="1">
            <a:spLocks/>
          </p:cNvSpPr>
          <p:nvPr/>
        </p:nvSpPr>
        <p:spPr bwMode="auto">
          <a:xfrm>
            <a:off x="2806700" y="44450"/>
            <a:ext cx="622935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r>
              <a:rPr lang="pt-BR" sz="3600" dirty="0">
                <a:solidFill>
                  <a:srgbClr val="1D1D77"/>
                </a:solidFill>
              </a:rPr>
              <a:t>Deslocamento até a estação</a:t>
            </a:r>
          </a:p>
        </p:txBody>
      </p:sp>
      <p:graphicFrame>
        <p:nvGraphicFramePr>
          <p:cNvPr id="9" name="Tabela 8"/>
          <p:cNvGraphicFramePr>
            <a:graphicFrameLocks noGrp="1"/>
          </p:cNvGraphicFramePr>
          <p:nvPr/>
        </p:nvGraphicFramePr>
        <p:xfrm>
          <a:off x="309490" y="1000108"/>
          <a:ext cx="8477352" cy="5072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38676"/>
                <a:gridCol w="4238676"/>
              </a:tblGrid>
              <a:tr h="417931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Q4. Iluminação publica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Q5. Conservação das ruas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3120"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931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Q6. Segurança no percurso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Q7. Placas indicativas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3116"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8551" name="Picture 7"/>
          <p:cNvPicPr>
            <a:picLocks noChangeAspect="1" noChangeArrowheads="1"/>
          </p:cNvPicPr>
          <p:nvPr/>
        </p:nvPicPr>
        <p:blipFill>
          <a:blip r:embed="rId3" cstate="print"/>
          <a:srcRect l="663" t="1100" r="663" b="1100"/>
          <a:stretch>
            <a:fillRect/>
          </a:stretch>
        </p:blipFill>
        <p:spPr bwMode="auto">
          <a:xfrm>
            <a:off x="526065" y="1451111"/>
            <a:ext cx="3877028" cy="1990001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108552" name="Picture 8"/>
          <p:cNvPicPr>
            <a:picLocks noChangeAspect="1" noChangeArrowheads="1"/>
          </p:cNvPicPr>
          <p:nvPr/>
        </p:nvPicPr>
        <p:blipFill>
          <a:blip r:embed="rId4" cstate="print"/>
          <a:srcRect l="663" t="1100" r="663" b="1100"/>
          <a:stretch>
            <a:fillRect/>
          </a:stretch>
        </p:blipFill>
        <p:spPr bwMode="auto">
          <a:xfrm>
            <a:off x="4759799" y="1450733"/>
            <a:ext cx="3858262" cy="195627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108553" name="Picture 9"/>
          <p:cNvPicPr>
            <a:picLocks noChangeAspect="1" noChangeArrowheads="1"/>
          </p:cNvPicPr>
          <p:nvPr/>
        </p:nvPicPr>
        <p:blipFill>
          <a:blip r:embed="rId5" cstate="print"/>
          <a:srcRect l="663" t="1217" r="663" b="1217"/>
          <a:stretch>
            <a:fillRect/>
          </a:stretch>
        </p:blipFill>
        <p:spPr bwMode="auto">
          <a:xfrm>
            <a:off x="526556" y="3954283"/>
            <a:ext cx="3947484" cy="202127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108554" name="Picture 10"/>
          <p:cNvPicPr>
            <a:picLocks noChangeAspect="1" noChangeArrowheads="1"/>
          </p:cNvPicPr>
          <p:nvPr/>
        </p:nvPicPr>
        <p:blipFill>
          <a:blip r:embed="rId6" cstate="print"/>
          <a:srcRect l="663" t="1103" r="663" b="1103"/>
          <a:stretch>
            <a:fillRect/>
          </a:stretch>
        </p:blipFill>
        <p:spPr bwMode="auto">
          <a:xfrm>
            <a:off x="4599924" y="3951926"/>
            <a:ext cx="4158994" cy="202598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8" name="Retângulo 7"/>
          <p:cNvSpPr/>
          <p:nvPr/>
        </p:nvSpPr>
        <p:spPr>
          <a:xfrm>
            <a:off x="2627784" y="1628800"/>
            <a:ext cx="288032" cy="11521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6660232" y="1628800"/>
            <a:ext cx="216024" cy="11521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1691680" y="4149080"/>
            <a:ext cx="288032" cy="11521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2339752" y="4149080"/>
            <a:ext cx="288032" cy="11521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6660232" y="4149080"/>
            <a:ext cx="216024" cy="11521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Espaço Reservado para Número de Slide 1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19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Título 1"/>
          <p:cNvSpPr txBox="1">
            <a:spLocks/>
          </p:cNvSpPr>
          <p:nvPr/>
        </p:nvSpPr>
        <p:spPr bwMode="auto">
          <a:xfrm>
            <a:off x="2806700" y="44450"/>
            <a:ext cx="622935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r>
              <a:rPr lang="pt-BR" sz="3600">
                <a:solidFill>
                  <a:srgbClr val="1D1D77"/>
                </a:solidFill>
              </a:rPr>
              <a:t>Deslocamento até a estação</a:t>
            </a:r>
          </a:p>
        </p:txBody>
      </p:sp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3" cstate="print"/>
          <a:srcRect l="388" t="634" r="388" b="634"/>
          <a:stretch>
            <a:fillRect/>
          </a:stretch>
        </p:blipFill>
        <p:spPr bwMode="auto">
          <a:xfrm>
            <a:off x="682906" y="1000108"/>
            <a:ext cx="7778190" cy="473976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6" name="Imagem 5" descr="j0382639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0" y="5286380"/>
            <a:ext cx="2200268" cy="157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tângulo 4"/>
          <p:cNvSpPr/>
          <p:nvPr/>
        </p:nvSpPr>
        <p:spPr>
          <a:xfrm>
            <a:off x="4860032" y="3356992"/>
            <a:ext cx="576064" cy="194421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5436096" y="3933056"/>
            <a:ext cx="576064" cy="13681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1331640" y="2204864"/>
            <a:ext cx="576064" cy="2088232"/>
          </a:xfrm>
          <a:prstGeom prst="rect">
            <a:avLst/>
          </a:prstGeom>
          <a:noFill/>
          <a:ln w="38100"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20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Título 1"/>
          <p:cNvSpPr txBox="1">
            <a:spLocks/>
          </p:cNvSpPr>
          <p:nvPr/>
        </p:nvSpPr>
        <p:spPr bwMode="auto">
          <a:xfrm>
            <a:off x="2928938" y="115888"/>
            <a:ext cx="600075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r>
              <a:rPr lang="pt-BR" sz="3600">
                <a:solidFill>
                  <a:srgbClr val="1D1D77"/>
                </a:solidFill>
              </a:rPr>
              <a:t>Bilheterias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309490" y="1516134"/>
          <a:ext cx="8477352" cy="39290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38676"/>
                <a:gridCol w="4238676"/>
              </a:tblGrid>
              <a:tr h="571504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Q8. Tempo de espera na bilheteria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Q9. Atendimento do bilheteiro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7586"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3" cstate="print"/>
          <a:srcRect l="663" t="1103" r="663" b="1103"/>
          <a:stretch>
            <a:fillRect/>
          </a:stretch>
        </p:blipFill>
        <p:spPr bwMode="auto">
          <a:xfrm>
            <a:off x="384609" y="2194549"/>
            <a:ext cx="4088502" cy="3143766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38918" name="Picture 6"/>
          <p:cNvPicPr>
            <a:picLocks noChangeAspect="1" noChangeArrowheads="1"/>
          </p:cNvPicPr>
          <p:nvPr/>
        </p:nvPicPr>
        <p:blipFill>
          <a:blip r:embed="rId4" cstate="print"/>
          <a:srcRect l="640" t="950" r="640" b="950"/>
          <a:stretch>
            <a:fillRect/>
          </a:stretch>
        </p:blipFill>
        <p:spPr bwMode="auto">
          <a:xfrm>
            <a:off x="4669742" y="2189465"/>
            <a:ext cx="4057425" cy="313962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6" name="Retângulo 5"/>
          <p:cNvSpPr/>
          <p:nvPr/>
        </p:nvSpPr>
        <p:spPr>
          <a:xfrm>
            <a:off x="2123728" y="3512978"/>
            <a:ext cx="288032" cy="7920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6444208" y="3945026"/>
            <a:ext cx="216024" cy="5040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21</a:t>
            </a:fld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899592" y="2564904"/>
            <a:ext cx="2520280" cy="5040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5220072" y="2996952"/>
            <a:ext cx="2520280" cy="12241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Texto Explicativo 3 (Borda e Ênfase) 12"/>
          <p:cNvSpPr/>
          <p:nvPr/>
        </p:nvSpPr>
        <p:spPr>
          <a:xfrm>
            <a:off x="1043608" y="836712"/>
            <a:ext cx="6912768" cy="576064"/>
          </a:xfrm>
          <a:prstGeom prst="accentBorderCallout3">
            <a:avLst>
              <a:gd name="adj1" fmla="val 22983"/>
              <a:gd name="adj2" fmla="val -2336"/>
              <a:gd name="adj3" fmla="val 94942"/>
              <a:gd name="adj4" fmla="val -7496"/>
              <a:gd name="adj5" fmla="val 199472"/>
              <a:gd name="adj6" fmla="val -5556"/>
              <a:gd name="adj7" fmla="val 298505"/>
              <a:gd name="adj8" fmla="val 7633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 smtClean="0"/>
              <a:t>As bilheterias foram classificadas como boas, porém o índice de NS é muito elevado. Tirando os que não sabem, a estação Furnas (27%) e Praça do Relógio (23%) foram as únicas que superaram os 20% de Ruim e Péssimo.  </a:t>
            </a:r>
            <a:r>
              <a:rPr lang="pt-BR" sz="1200" dirty="0" err="1" smtClean="0"/>
              <a:t>Ceilândia-centro</a:t>
            </a:r>
            <a:r>
              <a:rPr lang="pt-BR" sz="1200" dirty="0" smtClean="0"/>
              <a:t> foi a melhor com 94% de Bom e Excelente.</a:t>
            </a:r>
            <a:endParaRPr lang="pt-BR" sz="1200" dirty="0"/>
          </a:p>
        </p:txBody>
      </p:sp>
      <p:sp>
        <p:nvSpPr>
          <p:cNvPr id="14" name="Texto Explicativo 3 (Borda e Ênfase) 13"/>
          <p:cNvSpPr/>
          <p:nvPr/>
        </p:nvSpPr>
        <p:spPr>
          <a:xfrm>
            <a:off x="5292080" y="5589240"/>
            <a:ext cx="3600400" cy="576064"/>
          </a:xfrm>
          <a:prstGeom prst="accentBorderCallout3">
            <a:avLst>
              <a:gd name="adj1" fmla="val 22983"/>
              <a:gd name="adj2" fmla="val -2336"/>
              <a:gd name="adj3" fmla="val -55325"/>
              <a:gd name="adj4" fmla="val -12914"/>
              <a:gd name="adj5" fmla="val -147623"/>
              <a:gd name="adj6" fmla="val -18424"/>
              <a:gd name="adj7" fmla="val -433780"/>
              <a:gd name="adj8" fmla="val -1510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 smtClean="0"/>
              <a:t>O tempo de espera superou os 75% de Bom e Excelente em todas as estações (excluindo os que  não sabem)</a:t>
            </a:r>
            <a:endParaRPr lang="pt-BR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Título 1"/>
          <p:cNvSpPr txBox="1">
            <a:spLocks/>
          </p:cNvSpPr>
          <p:nvPr/>
        </p:nvSpPr>
        <p:spPr bwMode="auto">
          <a:xfrm>
            <a:off x="2928938" y="115888"/>
            <a:ext cx="600075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r>
              <a:rPr lang="pt-BR" sz="3600">
                <a:solidFill>
                  <a:srgbClr val="1D1D77"/>
                </a:solidFill>
              </a:rPr>
              <a:t>Bilheterias</a:t>
            </a:r>
          </a:p>
        </p:txBody>
      </p:sp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3" cstate="print"/>
          <a:srcRect l="407" t="719" r="407" b="719"/>
          <a:stretch>
            <a:fillRect/>
          </a:stretch>
        </p:blipFill>
        <p:spPr bwMode="auto">
          <a:xfrm>
            <a:off x="500025" y="954520"/>
            <a:ext cx="8143942" cy="495531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6" name="Imagem 5" descr="j0382639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0" y="5286380"/>
            <a:ext cx="2200268" cy="157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22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Título 1"/>
          <p:cNvSpPr txBox="1">
            <a:spLocks/>
          </p:cNvSpPr>
          <p:nvPr/>
        </p:nvSpPr>
        <p:spPr bwMode="auto">
          <a:xfrm>
            <a:off x="2928938" y="71414"/>
            <a:ext cx="600075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r>
              <a:rPr lang="pt-BR" sz="3600" dirty="0" err="1">
                <a:solidFill>
                  <a:srgbClr val="1D1D77"/>
                </a:solidFill>
              </a:rPr>
              <a:t>Infra-estrutura</a:t>
            </a:r>
            <a:r>
              <a:rPr lang="pt-BR" sz="3600" dirty="0">
                <a:solidFill>
                  <a:srgbClr val="1D1D77"/>
                </a:solidFill>
              </a:rPr>
              <a:t> e serviços nas estações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309490" y="1700808"/>
          <a:ext cx="8477352" cy="35719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38676"/>
                <a:gridCol w="4238676"/>
              </a:tblGrid>
              <a:tr h="417931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Q10. Iluminação da estação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Q11. Conservação  na estação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3969"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994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434" y="2272313"/>
            <a:ext cx="4246470" cy="285752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3994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2305669"/>
            <a:ext cx="4000496" cy="27527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23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Título 1"/>
          <p:cNvSpPr txBox="1">
            <a:spLocks/>
          </p:cNvSpPr>
          <p:nvPr/>
        </p:nvSpPr>
        <p:spPr bwMode="auto">
          <a:xfrm>
            <a:off x="2928938" y="71414"/>
            <a:ext cx="600075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r>
              <a:rPr lang="pt-BR" sz="3600" dirty="0" err="1">
                <a:solidFill>
                  <a:srgbClr val="1D1D77"/>
                </a:solidFill>
              </a:rPr>
              <a:t>Infra-estrutura</a:t>
            </a:r>
            <a:r>
              <a:rPr lang="pt-BR" sz="3600" dirty="0">
                <a:solidFill>
                  <a:srgbClr val="1D1D77"/>
                </a:solidFill>
              </a:rPr>
              <a:t> e serviços nas estações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309490" y="1142984"/>
          <a:ext cx="8477352" cy="40719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38676"/>
                <a:gridCol w="4238676"/>
              </a:tblGrid>
              <a:tr h="417931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Q12. Limpeza da estação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Q13. Comunicação visual (Placas,mapas, etc.)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4035"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643049"/>
            <a:ext cx="3886200" cy="2899507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109571" name="Picture 3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714876" y="1643050"/>
            <a:ext cx="3911053" cy="2928958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24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Título 1"/>
          <p:cNvSpPr txBox="1">
            <a:spLocks/>
          </p:cNvSpPr>
          <p:nvPr/>
        </p:nvSpPr>
        <p:spPr bwMode="auto">
          <a:xfrm>
            <a:off x="2928938" y="71414"/>
            <a:ext cx="600075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r>
              <a:rPr lang="pt-BR" sz="3600" dirty="0" err="1">
                <a:solidFill>
                  <a:srgbClr val="1D1D77"/>
                </a:solidFill>
              </a:rPr>
              <a:t>Infra-estrutura</a:t>
            </a:r>
            <a:r>
              <a:rPr lang="pt-BR" sz="3600" dirty="0">
                <a:solidFill>
                  <a:srgbClr val="1D1D77"/>
                </a:solidFill>
              </a:rPr>
              <a:t> e serviços nas estações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309490" y="1142984"/>
          <a:ext cx="8477352" cy="4572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38676"/>
                <a:gridCol w="4238676"/>
              </a:tblGrid>
              <a:tr h="417931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Q14. Avisos sonoros nas estações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smtClean="0"/>
                        <a:t>Q15. Acessibilidade a deficientes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4101"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95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857363"/>
            <a:ext cx="3929090" cy="34290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10957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1785926"/>
            <a:ext cx="4103112" cy="349900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25</a:t>
            </a:fld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971600" y="3645024"/>
            <a:ext cx="2304256" cy="5040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5220072" y="3645024"/>
            <a:ext cx="2448272" cy="432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exto Explicativo 3 (Borda e Ênfase) 8"/>
          <p:cNvSpPr/>
          <p:nvPr/>
        </p:nvSpPr>
        <p:spPr>
          <a:xfrm>
            <a:off x="5292080" y="5589240"/>
            <a:ext cx="3600400" cy="576064"/>
          </a:xfrm>
          <a:prstGeom prst="accentBorderCallout3">
            <a:avLst>
              <a:gd name="adj1" fmla="val 22983"/>
              <a:gd name="adj2" fmla="val -2336"/>
              <a:gd name="adj3" fmla="val 25099"/>
              <a:gd name="adj4" fmla="val -10882"/>
              <a:gd name="adj5" fmla="val -37569"/>
              <a:gd name="adj6" fmla="val -17069"/>
              <a:gd name="adj7" fmla="val -260233"/>
              <a:gd name="adj8" fmla="val -1510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 smtClean="0"/>
              <a:t>Recomendamos estudo específico para avaliar este tópico, pois foi mal avaliado por pessoas que não usam este tipo de infraestrutura.</a:t>
            </a:r>
            <a:endParaRPr lang="pt-BR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Título 1"/>
          <p:cNvSpPr txBox="1">
            <a:spLocks/>
          </p:cNvSpPr>
          <p:nvPr/>
        </p:nvSpPr>
        <p:spPr bwMode="auto">
          <a:xfrm>
            <a:off x="2928938" y="214313"/>
            <a:ext cx="600075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r>
              <a:rPr lang="pt-BR" sz="3600">
                <a:solidFill>
                  <a:srgbClr val="1D1D77"/>
                </a:solidFill>
              </a:rPr>
              <a:t>Infra-estrutura e serviços nas estações</a:t>
            </a:r>
          </a:p>
        </p:txBody>
      </p:sp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3" cstate="print"/>
          <a:srcRect l="481" t="784" r="481" b="784"/>
          <a:stretch>
            <a:fillRect/>
          </a:stretch>
        </p:blipFill>
        <p:spPr bwMode="auto">
          <a:xfrm>
            <a:off x="785786" y="1316206"/>
            <a:ext cx="7572428" cy="461312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6" name="Imagem 5" descr="j0382639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0" y="5286380"/>
            <a:ext cx="2200268" cy="157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26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Título 1"/>
          <p:cNvSpPr txBox="1">
            <a:spLocks/>
          </p:cNvSpPr>
          <p:nvPr/>
        </p:nvSpPr>
        <p:spPr bwMode="auto">
          <a:xfrm>
            <a:off x="2928938" y="95234"/>
            <a:ext cx="6000750" cy="111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r>
              <a:rPr lang="pt-BR" sz="3600" dirty="0" err="1">
                <a:solidFill>
                  <a:srgbClr val="1D1D77"/>
                </a:solidFill>
              </a:rPr>
              <a:t>Infra-estrutura</a:t>
            </a:r>
            <a:r>
              <a:rPr lang="pt-BR" sz="3600" dirty="0">
                <a:solidFill>
                  <a:srgbClr val="1D1D77"/>
                </a:solidFill>
              </a:rPr>
              <a:t> e serviços nos trens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285720" y="1397000"/>
          <a:ext cx="8572560" cy="37967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86280"/>
                <a:gridCol w="4286280"/>
              </a:tblGrid>
              <a:tr h="460364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Q16. Temperatura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Q.17. Ventilação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6400"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096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928802"/>
            <a:ext cx="4000528" cy="2928958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4096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34014" y="1928802"/>
            <a:ext cx="4152796" cy="3000396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27</a:t>
            </a:fld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971600" y="2924944"/>
            <a:ext cx="2448272" cy="93610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5220072" y="2924944"/>
            <a:ext cx="2448272" cy="93610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Título 1"/>
          <p:cNvSpPr txBox="1">
            <a:spLocks/>
          </p:cNvSpPr>
          <p:nvPr/>
        </p:nvSpPr>
        <p:spPr bwMode="auto">
          <a:xfrm>
            <a:off x="2928938" y="95234"/>
            <a:ext cx="6000750" cy="111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r>
              <a:rPr lang="pt-BR" sz="3600" dirty="0" err="1">
                <a:solidFill>
                  <a:srgbClr val="1D1D77"/>
                </a:solidFill>
              </a:rPr>
              <a:t>Infra-estrutura</a:t>
            </a:r>
            <a:r>
              <a:rPr lang="pt-BR" sz="3600" dirty="0">
                <a:solidFill>
                  <a:srgbClr val="1D1D77"/>
                </a:solidFill>
              </a:rPr>
              <a:t> e serviços nos trens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285720" y="1397000"/>
          <a:ext cx="8572560" cy="36220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86280"/>
                <a:gridCol w="4286280"/>
              </a:tblGrid>
              <a:tr h="53180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Q18. Conservação nos trens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Q19. Limpeza dos trens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0227"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071678"/>
            <a:ext cx="4071966" cy="271464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1105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09788" y="2071678"/>
            <a:ext cx="4105616" cy="285752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28</a:t>
            </a:fld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971600" y="2420888"/>
            <a:ext cx="2448272" cy="12241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5148064" y="2420888"/>
            <a:ext cx="2448272" cy="13681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Título 1"/>
          <p:cNvSpPr txBox="1">
            <a:spLocks/>
          </p:cNvSpPr>
          <p:nvPr/>
        </p:nvSpPr>
        <p:spPr bwMode="auto">
          <a:xfrm>
            <a:off x="2928938" y="95234"/>
            <a:ext cx="6000750" cy="111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r>
              <a:rPr lang="pt-BR" sz="3600" dirty="0" err="1">
                <a:solidFill>
                  <a:srgbClr val="1D1D77"/>
                </a:solidFill>
              </a:rPr>
              <a:t>Infra-estrutura</a:t>
            </a:r>
            <a:r>
              <a:rPr lang="pt-BR" sz="3600" dirty="0">
                <a:solidFill>
                  <a:srgbClr val="1D1D77"/>
                </a:solidFill>
              </a:rPr>
              <a:t> e serviços nos trens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285720" y="1397000"/>
          <a:ext cx="8572560" cy="3733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86280"/>
                <a:gridCol w="4286280"/>
              </a:tblGrid>
              <a:tr h="531802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Q20. Comunicação visual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Q21. Avisos sonoros nos trens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1698"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071678"/>
            <a:ext cx="4143404" cy="285752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1116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2071678"/>
            <a:ext cx="4071966" cy="27527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8" name="Espaço Reservado para Número de Slide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29</a:t>
            </a:fld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1187624" y="3429000"/>
            <a:ext cx="216024" cy="5040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5292080" y="3429000"/>
            <a:ext cx="2448272" cy="5040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Título 1"/>
          <p:cNvSpPr txBox="1">
            <a:spLocks/>
          </p:cNvSpPr>
          <p:nvPr/>
        </p:nvSpPr>
        <p:spPr bwMode="auto">
          <a:xfrm>
            <a:off x="2786050" y="0"/>
            <a:ext cx="6000750" cy="111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r>
              <a:rPr lang="pt-BR" sz="3600" dirty="0" err="1">
                <a:solidFill>
                  <a:srgbClr val="1D1D77"/>
                </a:solidFill>
              </a:rPr>
              <a:t>Infra-estrutura</a:t>
            </a:r>
            <a:r>
              <a:rPr lang="pt-BR" sz="3600" dirty="0">
                <a:solidFill>
                  <a:srgbClr val="1D1D77"/>
                </a:solidFill>
              </a:rPr>
              <a:t> e serviços nos trens</a:t>
            </a:r>
          </a:p>
        </p:txBody>
      </p:sp>
      <p:pic>
        <p:nvPicPr>
          <p:cNvPr id="105475" name="Picture 3"/>
          <p:cNvPicPr>
            <a:picLocks noChangeAspect="1" noChangeArrowheads="1"/>
          </p:cNvPicPr>
          <p:nvPr/>
        </p:nvPicPr>
        <p:blipFill>
          <a:blip r:embed="rId3" cstate="print"/>
          <a:srcRect l="486" t="842" r="486" b="842"/>
          <a:stretch>
            <a:fillRect/>
          </a:stretch>
        </p:blipFill>
        <p:spPr bwMode="auto">
          <a:xfrm>
            <a:off x="437135" y="1077898"/>
            <a:ext cx="8221396" cy="4708556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6" name="Imagem 5" descr="j0382639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0" y="5286380"/>
            <a:ext cx="2200268" cy="157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30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Título 1"/>
          <p:cNvSpPr txBox="1">
            <a:spLocks/>
          </p:cNvSpPr>
          <p:nvPr/>
        </p:nvSpPr>
        <p:spPr bwMode="auto">
          <a:xfrm>
            <a:off x="2928938" y="115888"/>
            <a:ext cx="600075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r>
              <a:rPr lang="pt-BR" sz="3600" dirty="0">
                <a:solidFill>
                  <a:srgbClr val="1D1D77"/>
                </a:solidFill>
              </a:rPr>
              <a:t>	Serviço de transporte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571472" y="1397000"/>
          <a:ext cx="8001056" cy="37465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00528"/>
                <a:gridCol w="4000528"/>
              </a:tblGrid>
              <a:tr h="344560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Q23. Intervalo entre os trens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Q24. Tempo de viagem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1952"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2055813"/>
            <a:ext cx="3857652" cy="27527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4199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2055813"/>
            <a:ext cx="3857652" cy="27527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31</a:t>
            </a:fld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1187624" y="3212976"/>
            <a:ext cx="2304256" cy="6480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Título 1"/>
          <p:cNvSpPr txBox="1">
            <a:spLocks/>
          </p:cNvSpPr>
          <p:nvPr/>
        </p:nvSpPr>
        <p:spPr bwMode="auto">
          <a:xfrm>
            <a:off x="2928938" y="115888"/>
            <a:ext cx="600075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r>
              <a:rPr lang="pt-BR" sz="3600" dirty="0">
                <a:solidFill>
                  <a:srgbClr val="1D1D77"/>
                </a:solidFill>
              </a:rPr>
              <a:t>	Serviço de transporte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571472" y="1397000"/>
          <a:ext cx="8001056" cy="37465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00528"/>
                <a:gridCol w="4000528"/>
              </a:tblGrid>
              <a:tr h="344560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Q25. Domingos e Feriados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Q26. Segunda a Sábado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1952"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2055813"/>
            <a:ext cx="3857652" cy="27527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1126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2055813"/>
            <a:ext cx="3857652" cy="27527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32</a:t>
            </a:fld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1187624" y="3284984"/>
            <a:ext cx="2232248" cy="5760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Título 1"/>
          <p:cNvSpPr txBox="1">
            <a:spLocks/>
          </p:cNvSpPr>
          <p:nvPr/>
        </p:nvSpPr>
        <p:spPr bwMode="auto">
          <a:xfrm>
            <a:off x="2928938" y="115888"/>
            <a:ext cx="600075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r>
              <a:rPr lang="pt-BR" sz="3600" dirty="0">
                <a:solidFill>
                  <a:srgbClr val="1D1D77"/>
                </a:solidFill>
              </a:rPr>
              <a:t>	Serviço de transporte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571472" y="1397000"/>
          <a:ext cx="8001056" cy="36750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00528"/>
                <a:gridCol w="4000528"/>
              </a:tblGrid>
              <a:tr h="484694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Q27. Facilidade no embarque e desembarque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Q28. Conforto no interior dos trens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0380"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2055813"/>
            <a:ext cx="3786214" cy="27527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2055813"/>
            <a:ext cx="3857652" cy="27527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33</a:t>
            </a:fld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1187624" y="3429000"/>
            <a:ext cx="2232248" cy="432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5148064" y="3212976"/>
            <a:ext cx="2304256" cy="6480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Título 1"/>
          <p:cNvSpPr txBox="1">
            <a:spLocks/>
          </p:cNvSpPr>
          <p:nvPr/>
        </p:nvSpPr>
        <p:spPr bwMode="auto">
          <a:xfrm>
            <a:off x="2928938" y="115888"/>
            <a:ext cx="600075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r>
              <a:rPr lang="pt-BR" sz="3600">
                <a:solidFill>
                  <a:srgbClr val="1D1D77"/>
                </a:solidFill>
              </a:rPr>
              <a:t>	Serviço de transporte</a:t>
            </a:r>
          </a:p>
        </p:txBody>
      </p:sp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3" cstate="print"/>
          <a:srcRect l="448" t="744" r="448" b="744"/>
          <a:stretch>
            <a:fillRect/>
          </a:stretch>
        </p:blipFill>
        <p:spPr bwMode="auto">
          <a:xfrm>
            <a:off x="642912" y="1082231"/>
            <a:ext cx="7858178" cy="469989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6" name="Imagem 5" descr="j0382639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0" y="5286380"/>
            <a:ext cx="2200268" cy="157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34</a:t>
            </a:fld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1331640" y="3645024"/>
            <a:ext cx="5760640" cy="10801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Título 1"/>
          <p:cNvSpPr txBox="1">
            <a:spLocks/>
          </p:cNvSpPr>
          <p:nvPr/>
        </p:nvSpPr>
        <p:spPr bwMode="auto">
          <a:xfrm>
            <a:off x="2928938" y="115888"/>
            <a:ext cx="60007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r>
              <a:rPr lang="pt-BR" sz="3600">
                <a:solidFill>
                  <a:srgbClr val="1D1D77"/>
                </a:solidFill>
              </a:rPr>
              <a:t>Atendimento dos empregados nas estações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571472" y="1397000"/>
          <a:ext cx="8001056" cy="36750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00528"/>
                <a:gridCol w="4000528"/>
              </a:tblGrid>
              <a:tr h="484694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Q.29.</a:t>
                      </a:r>
                      <a:r>
                        <a:rPr lang="pt-BR" sz="1400" baseline="0" dirty="0" smtClean="0"/>
                        <a:t> Apresentação pessoal</a:t>
                      </a:r>
                      <a:endParaRPr lang="pt-BR" sz="140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Q30. Cordialidade no atendimento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0380"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1" y="2055813"/>
            <a:ext cx="3857652" cy="27527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4301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2055813"/>
            <a:ext cx="3857652" cy="27527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35</a:t>
            </a:fld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3275856" y="2420888"/>
            <a:ext cx="288032" cy="14401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Título 1"/>
          <p:cNvSpPr txBox="1">
            <a:spLocks/>
          </p:cNvSpPr>
          <p:nvPr/>
        </p:nvSpPr>
        <p:spPr bwMode="auto">
          <a:xfrm>
            <a:off x="2928938" y="115888"/>
            <a:ext cx="60007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r>
              <a:rPr lang="pt-BR" sz="3600">
                <a:solidFill>
                  <a:srgbClr val="1D1D77"/>
                </a:solidFill>
              </a:rPr>
              <a:t>Atendimento dos empregados nas estações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571472" y="1397000"/>
          <a:ext cx="8001056" cy="36750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00528"/>
                <a:gridCol w="4000528"/>
              </a:tblGrid>
              <a:tr h="484694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Q30. Atenção no atendimento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Q32. Clareza das informações prestadas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0380"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2055813"/>
            <a:ext cx="3857652" cy="27527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11469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2055813"/>
            <a:ext cx="3786214" cy="27527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36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Título 1"/>
          <p:cNvSpPr txBox="1">
            <a:spLocks/>
          </p:cNvSpPr>
          <p:nvPr/>
        </p:nvSpPr>
        <p:spPr bwMode="auto">
          <a:xfrm>
            <a:off x="2928938" y="115888"/>
            <a:ext cx="60007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r>
              <a:rPr lang="pt-BR" sz="3600">
                <a:solidFill>
                  <a:srgbClr val="1D1D77"/>
                </a:solidFill>
              </a:rPr>
              <a:t>Atendimento dos empregados nas estações</a:t>
            </a:r>
          </a:p>
        </p:txBody>
      </p:sp>
      <p:pic>
        <p:nvPicPr>
          <p:cNvPr id="107522" name="Picture 2"/>
          <p:cNvPicPr>
            <a:picLocks noChangeAspect="1" noChangeArrowheads="1"/>
          </p:cNvPicPr>
          <p:nvPr/>
        </p:nvPicPr>
        <p:blipFill>
          <a:blip r:embed="rId3" cstate="print"/>
          <a:srcRect l="450" t="788" r="450" b="788"/>
          <a:stretch>
            <a:fillRect/>
          </a:stretch>
        </p:blipFill>
        <p:spPr bwMode="auto">
          <a:xfrm>
            <a:off x="471560" y="1234199"/>
            <a:ext cx="7909230" cy="4480818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6" name="Imagem 5" descr="j0382639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0" y="5286380"/>
            <a:ext cx="2200268" cy="157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37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Título 1"/>
          <p:cNvSpPr txBox="1">
            <a:spLocks/>
          </p:cNvSpPr>
          <p:nvPr/>
        </p:nvSpPr>
        <p:spPr bwMode="auto">
          <a:xfrm>
            <a:off x="2928938" y="115888"/>
            <a:ext cx="600075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r>
              <a:rPr lang="pt-BR" sz="3600" dirty="0">
                <a:solidFill>
                  <a:srgbClr val="1D1D77"/>
                </a:solidFill>
              </a:rPr>
              <a:t>	Segurança no sistema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571472" y="1397000"/>
          <a:ext cx="8001056" cy="36750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00528"/>
                <a:gridCol w="4000528"/>
              </a:tblGrid>
              <a:tr h="484694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Q33. Segurança no sistema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Q34. Já foi roubado (a)?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0380"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403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2055813"/>
            <a:ext cx="3857652" cy="2801947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4403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2055813"/>
            <a:ext cx="3857652" cy="27527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38</a:t>
            </a:fld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2051720" y="3501008"/>
            <a:ext cx="288032" cy="3600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Título 1"/>
          <p:cNvSpPr txBox="1">
            <a:spLocks/>
          </p:cNvSpPr>
          <p:nvPr/>
        </p:nvSpPr>
        <p:spPr bwMode="auto">
          <a:xfrm>
            <a:off x="3563938" y="115888"/>
            <a:ext cx="5365750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r>
              <a:rPr lang="pt-BR" sz="3600">
                <a:solidFill>
                  <a:srgbClr val="1D1D77"/>
                </a:solidFill>
              </a:rPr>
              <a:t>Atendimento em primeiros socorros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571472" y="1397000"/>
          <a:ext cx="8001056" cy="36750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00528"/>
                <a:gridCol w="4000528"/>
              </a:tblGrid>
              <a:tr h="484694"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Q35</a:t>
                      </a:r>
                      <a:r>
                        <a:rPr lang="pt-BR" sz="1400" baseline="0" dirty="0" smtClean="0"/>
                        <a:t> (a)</a:t>
                      </a:r>
                      <a:r>
                        <a:rPr lang="pt-BR" sz="1400" dirty="0" smtClean="0"/>
                        <a:t>. Já necessitou ou presenciou 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 smtClean="0"/>
                        <a:t>Q35</a:t>
                      </a:r>
                      <a:r>
                        <a:rPr lang="pt-BR" sz="1400" baseline="0" dirty="0" smtClean="0"/>
                        <a:t> (b)</a:t>
                      </a:r>
                      <a:r>
                        <a:rPr lang="pt-BR" sz="1400" dirty="0" smtClean="0"/>
                        <a:t>. Como avalia?*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0380"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4500562" y="5143512"/>
            <a:ext cx="42242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/>
              <a:t>*: Apenas se respondeu SIM à anterior (150 respondentes)</a:t>
            </a:r>
          </a:p>
          <a:p>
            <a:endParaRPr lang="pt-BR" sz="1200" dirty="0"/>
          </a:p>
        </p:txBody>
      </p:sp>
      <p:pic>
        <p:nvPicPr>
          <p:cNvPr id="4506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9" y="2055813"/>
            <a:ext cx="3714775" cy="27527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8" name="Espaço Reservado para Número de Slide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39</a:t>
            </a:fld>
            <a:endParaRPr lang="pt-B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13942" y="2060848"/>
            <a:ext cx="3933772" cy="2822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ítulo 1"/>
          <p:cNvSpPr txBox="1">
            <a:spLocks/>
          </p:cNvSpPr>
          <p:nvPr/>
        </p:nvSpPr>
        <p:spPr bwMode="auto">
          <a:xfrm>
            <a:off x="2928938" y="115888"/>
            <a:ext cx="600075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r>
              <a:rPr lang="pt-BR" sz="3600" b="1" dirty="0">
                <a:solidFill>
                  <a:srgbClr val="1D1D77"/>
                </a:solidFill>
              </a:rPr>
              <a:t>Avaliação </a:t>
            </a:r>
            <a:r>
              <a:rPr lang="pt-BR" sz="3600" b="1" dirty="0" smtClean="0">
                <a:solidFill>
                  <a:srgbClr val="1D1D77"/>
                </a:solidFill>
              </a:rPr>
              <a:t>geral</a:t>
            </a:r>
            <a:endParaRPr lang="pt-BR" sz="3600" b="1" dirty="0">
              <a:solidFill>
                <a:srgbClr val="1D1D77"/>
              </a:solidFill>
            </a:endParaRPr>
          </a:p>
        </p:txBody>
      </p:sp>
      <p:pic>
        <p:nvPicPr>
          <p:cNvPr id="4608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5583" y="1166768"/>
            <a:ext cx="7864210" cy="4619686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6" name="Imagem 5" descr="j0382639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0" y="5286380"/>
            <a:ext cx="2200268" cy="157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40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j0382639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5286380"/>
            <a:ext cx="2200268" cy="1571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6084" name="Título 1"/>
          <p:cNvSpPr txBox="1">
            <a:spLocks/>
          </p:cNvSpPr>
          <p:nvPr/>
        </p:nvSpPr>
        <p:spPr bwMode="auto">
          <a:xfrm>
            <a:off x="2928938" y="115888"/>
            <a:ext cx="6000750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r>
              <a:rPr lang="pt-BR" sz="3600" b="1" dirty="0">
                <a:solidFill>
                  <a:srgbClr val="1D1D77"/>
                </a:solidFill>
              </a:rPr>
              <a:t>Avaliação </a:t>
            </a:r>
            <a:r>
              <a:rPr lang="pt-BR" sz="3600" b="1" dirty="0" smtClean="0">
                <a:solidFill>
                  <a:srgbClr val="1D1D77"/>
                </a:solidFill>
              </a:rPr>
              <a:t>geral</a:t>
            </a:r>
            <a:endParaRPr lang="pt-BR" sz="3600" b="1" dirty="0">
              <a:solidFill>
                <a:srgbClr val="1D1D77"/>
              </a:solidFill>
            </a:endParaRPr>
          </a:p>
        </p:txBody>
      </p:sp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5" y="1101402"/>
            <a:ext cx="8143932" cy="4661548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41</a:t>
            </a:fld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6372200" y="2276872"/>
            <a:ext cx="504056" cy="18722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exto Explicativo 3 (Borda e Ênfase) 8"/>
          <p:cNvSpPr/>
          <p:nvPr/>
        </p:nvSpPr>
        <p:spPr>
          <a:xfrm>
            <a:off x="5292080" y="5589240"/>
            <a:ext cx="3600400" cy="576064"/>
          </a:xfrm>
          <a:prstGeom prst="accentBorderCallout3">
            <a:avLst>
              <a:gd name="adj1" fmla="val 22983"/>
              <a:gd name="adj2" fmla="val -2336"/>
              <a:gd name="adj3" fmla="val 25099"/>
              <a:gd name="adj4" fmla="val -10882"/>
              <a:gd name="adj5" fmla="val -37569"/>
              <a:gd name="adj6" fmla="val -17069"/>
              <a:gd name="adj7" fmla="val -249651"/>
              <a:gd name="adj8" fmla="val 31337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 smtClean="0"/>
              <a:t>A média geral foi 7,41 (DP=1,51) com mediana igual a 8 em uma escala de 0 a 10.</a:t>
            </a:r>
            <a:endParaRPr lang="pt-BR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ítulo 1"/>
          <p:cNvSpPr>
            <a:spLocks noGrp="1"/>
          </p:cNvSpPr>
          <p:nvPr>
            <p:ph type="title"/>
          </p:nvPr>
        </p:nvSpPr>
        <p:spPr>
          <a:xfrm>
            <a:off x="2700338" y="188913"/>
            <a:ext cx="6091237" cy="782637"/>
          </a:xfrm>
        </p:spPr>
        <p:txBody>
          <a:bodyPr/>
          <a:lstStyle/>
          <a:p>
            <a:pPr algn="r"/>
            <a:r>
              <a:rPr lang="pt-BR" sz="3600" b="1" dirty="0" smtClean="0"/>
              <a:t>Avaliação global</a:t>
            </a:r>
          </a:p>
        </p:txBody>
      </p:sp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4426" y="942992"/>
            <a:ext cx="7055148" cy="520065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42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ítulo 1"/>
          <p:cNvSpPr>
            <a:spLocks noGrp="1"/>
          </p:cNvSpPr>
          <p:nvPr>
            <p:ph type="title"/>
          </p:nvPr>
        </p:nvSpPr>
        <p:spPr>
          <a:xfrm>
            <a:off x="2700338" y="188913"/>
            <a:ext cx="6091237" cy="782637"/>
          </a:xfrm>
        </p:spPr>
        <p:txBody>
          <a:bodyPr/>
          <a:lstStyle/>
          <a:p>
            <a:pPr algn="r"/>
            <a:r>
              <a:rPr lang="pt-BR" sz="3600" b="1" dirty="0" smtClean="0"/>
              <a:t>Avaliação global</a:t>
            </a:r>
          </a:p>
        </p:txBody>
      </p:sp>
      <p:pic>
        <p:nvPicPr>
          <p:cNvPr id="1177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9231" y="1149334"/>
            <a:ext cx="7245538" cy="456568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43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ítulo 1"/>
          <p:cNvSpPr>
            <a:spLocks noGrp="1"/>
          </p:cNvSpPr>
          <p:nvPr>
            <p:ph type="title"/>
          </p:nvPr>
        </p:nvSpPr>
        <p:spPr>
          <a:xfrm>
            <a:off x="2700338" y="188913"/>
            <a:ext cx="6091237" cy="782637"/>
          </a:xfrm>
        </p:spPr>
        <p:txBody>
          <a:bodyPr/>
          <a:lstStyle/>
          <a:p>
            <a:pPr algn="r"/>
            <a:r>
              <a:rPr lang="pt-BR" sz="3600" b="1" dirty="0" smtClean="0"/>
              <a:t>Avaliação global</a:t>
            </a:r>
          </a:p>
        </p:txBody>
      </p:sp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930136"/>
            <a:ext cx="8001056" cy="495495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6" name="CaixaDeTexto 5"/>
          <p:cNvSpPr txBox="1"/>
          <p:nvPr/>
        </p:nvSpPr>
        <p:spPr>
          <a:xfrm>
            <a:off x="7616329" y="4786322"/>
            <a:ext cx="1170513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" dirty="0" smtClean="0"/>
              <a:t>NOTA:</a:t>
            </a:r>
          </a:p>
          <a:p>
            <a:r>
              <a:rPr lang="pt-BR" sz="1000" dirty="0" smtClean="0"/>
              <a:t>0 a 2:  Péssimo</a:t>
            </a:r>
          </a:p>
          <a:p>
            <a:r>
              <a:rPr lang="pt-BR" sz="1000" dirty="0" smtClean="0"/>
              <a:t>2 a 4:  Ruim</a:t>
            </a:r>
          </a:p>
          <a:p>
            <a:r>
              <a:rPr lang="pt-BR" sz="1000" dirty="0" smtClean="0"/>
              <a:t>4 a 6:  Regular</a:t>
            </a:r>
          </a:p>
          <a:p>
            <a:r>
              <a:rPr lang="pt-BR" sz="1000" dirty="0" smtClean="0"/>
              <a:t>6 a 6:  Bom</a:t>
            </a:r>
          </a:p>
          <a:p>
            <a:r>
              <a:rPr lang="pt-BR" sz="1000" dirty="0" smtClean="0"/>
              <a:t>8 a 10: Excelente</a:t>
            </a:r>
          </a:p>
          <a:p>
            <a:endParaRPr lang="pt-BR" sz="1000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44</a:t>
            </a:fld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1259632" y="3789040"/>
            <a:ext cx="504056" cy="10081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3203848" y="2204864"/>
            <a:ext cx="432048" cy="2592288"/>
          </a:xfrm>
          <a:prstGeom prst="rect">
            <a:avLst/>
          </a:prstGeom>
          <a:noFill/>
          <a:ln w="38100">
            <a:solidFill>
              <a:srgbClr val="00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ítulo 1"/>
          <p:cNvSpPr>
            <a:spLocks noGrp="1"/>
          </p:cNvSpPr>
          <p:nvPr>
            <p:ph type="title"/>
          </p:nvPr>
        </p:nvSpPr>
        <p:spPr>
          <a:xfrm>
            <a:off x="2700338" y="188913"/>
            <a:ext cx="6091237" cy="782637"/>
          </a:xfrm>
        </p:spPr>
        <p:txBody>
          <a:bodyPr/>
          <a:lstStyle/>
          <a:p>
            <a:pPr algn="r"/>
            <a:r>
              <a:rPr lang="pt-BR" sz="3600" b="1" dirty="0" smtClean="0"/>
              <a:t>Avaliação global</a:t>
            </a:r>
          </a:p>
        </p:txBody>
      </p:sp>
      <p:pic>
        <p:nvPicPr>
          <p:cNvPr id="1187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122196"/>
            <a:ext cx="7358114" cy="448669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5" name="CaixaDeTexto 4"/>
          <p:cNvSpPr txBox="1"/>
          <p:nvPr/>
        </p:nvSpPr>
        <p:spPr>
          <a:xfrm>
            <a:off x="1616742" y="5643578"/>
            <a:ext cx="55270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/>
              <a:t>*: "Ruim / Péssimo" e "Nota &lt;=4" com sinal invertido; "quanto maior, melhor”</a:t>
            </a:r>
            <a:endParaRPr lang="pt-BR" sz="1200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45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ítulo 4"/>
          <p:cNvSpPr txBox="1">
            <a:spLocks/>
          </p:cNvSpPr>
          <p:nvPr/>
        </p:nvSpPr>
        <p:spPr bwMode="auto">
          <a:xfrm>
            <a:off x="214313" y="1571625"/>
            <a:ext cx="4789487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pt-BR" sz="4000">
                <a:solidFill>
                  <a:srgbClr val="1D1D77"/>
                </a:solidFill>
              </a:rPr>
              <a:t>SUGESTÕES DOS RESPONDENTES</a:t>
            </a:r>
          </a:p>
        </p:txBody>
      </p:sp>
      <p:pic>
        <p:nvPicPr>
          <p:cNvPr id="48131" name="Picture 2" descr="http://t0.gstatic.com/images?q=tbn:ANd9GcRwBpiygJdJR_8tTLoyNVP6vfUv-X7URnzC3RNkMrD_wtH3Tqc&amp;t=1&amp;h=178&amp;w=209&amp;usg=__jzlFXJ5rUpV9hv0ifIegva3gpH0="/>
          <p:cNvPicPr>
            <a:picLocks noChangeAspect="1" noChangeArrowheads="1"/>
          </p:cNvPicPr>
          <p:nvPr/>
        </p:nvPicPr>
        <p:blipFill>
          <a:blip r:embed="rId2" cstate="print">
            <a:lum bright="30000" contrast="-36000"/>
          </a:blip>
          <a:srcRect/>
          <a:stretch>
            <a:fillRect/>
          </a:stretch>
        </p:blipFill>
        <p:spPr bwMode="auto">
          <a:xfrm>
            <a:off x="5010150" y="1571625"/>
            <a:ext cx="3848100" cy="464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3C38A4-C5C4-459E-9D8C-391814AF61BE}" type="slidenum">
              <a:rPr lang="pt-BR" smtClean="0"/>
              <a:pPr>
                <a:defRPr/>
              </a:pPr>
              <a:t>46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/>
          <p:cNvSpPr txBox="1">
            <a:spLocks/>
          </p:cNvSpPr>
          <p:nvPr/>
        </p:nvSpPr>
        <p:spPr bwMode="auto">
          <a:xfrm>
            <a:off x="3571868" y="344488"/>
            <a:ext cx="535782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>
              <a:defRPr/>
            </a:pPr>
            <a:r>
              <a:rPr lang="pt-BR" sz="3600" kern="0" dirty="0" smtClean="0">
                <a:solidFill>
                  <a:srgbClr val="1D1D77"/>
                </a:solidFill>
              </a:rPr>
              <a:t>Sugestões </a:t>
            </a:r>
            <a:r>
              <a:rPr lang="pt-BR" sz="3600" kern="0" dirty="0">
                <a:solidFill>
                  <a:srgbClr val="1D1D77"/>
                </a:solidFill>
              </a:rPr>
              <a:t>dos usuários do Metrô</a:t>
            </a:r>
            <a:endParaRPr lang="pt-BR" sz="2800" kern="0" dirty="0">
              <a:solidFill>
                <a:srgbClr val="1D1D77"/>
              </a:solidFill>
            </a:endParaRPr>
          </a:p>
        </p:txBody>
      </p:sp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3" cstate="print"/>
          <a:srcRect l="447" t="784" r="447" b="784"/>
          <a:stretch>
            <a:fillRect/>
          </a:stretch>
        </p:blipFill>
        <p:spPr bwMode="auto">
          <a:xfrm>
            <a:off x="466270" y="1178902"/>
            <a:ext cx="8354335" cy="4783749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47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/>
          <p:cNvSpPr txBox="1">
            <a:spLocks/>
          </p:cNvSpPr>
          <p:nvPr/>
        </p:nvSpPr>
        <p:spPr bwMode="auto">
          <a:xfrm>
            <a:off x="3571868" y="344488"/>
            <a:ext cx="535782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>
              <a:defRPr/>
            </a:pPr>
            <a:r>
              <a:rPr lang="pt-BR" sz="3600" kern="0" dirty="0" smtClean="0">
                <a:solidFill>
                  <a:srgbClr val="1D1D77"/>
                </a:solidFill>
              </a:rPr>
              <a:t>Sugestões </a:t>
            </a:r>
            <a:r>
              <a:rPr lang="pt-BR" sz="3600" kern="0" dirty="0">
                <a:solidFill>
                  <a:srgbClr val="1D1D77"/>
                </a:solidFill>
              </a:rPr>
              <a:t>dos usuários do Metrô</a:t>
            </a:r>
            <a:endParaRPr lang="pt-BR" sz="2800" kern="0" dirty="0">
              <a:solidFill>
                <a:srgbClr val="1D1D77"/>
              </a:solidFill>
            </a:endParaRPr>
          </a:p>
        </p:txBody>
      </p:sp>
      <p:pic>
        <p:nvPicPr>
          <p:cNvPr id="52229" name="Picture 5"/>
          <p:cNvPicPr>
            <a:picLocks noChangeAspect="1" noChangeArrowheads="1"/>
          </p:cNvPicPr>
          <p:nvPr/>
        </p:nvPicPr>
        <p:blipFill>
          <a:blip r:embed="rId3" cstate="print"/>
          <a:srcRect l="446" t="784" r="446" b="784"/>
          <a:stretch>
            <a:fillRect/>
          </a:stretch>
        </p:blipFill>
        <p:spPr bwMode="auto">
          <a:xfrm>
            <a:off x="467289" y="1329139"/>
            <a:ext cx="8209422" cy="46347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48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/>
          <p:cNvSpPr txBox="1">
            <a:spLocks/>
          </p:cNvSpPr>
          <p:nvPr/>
        </p:nvSpPr>
        <p:spPr bwMode="auto">
          <a:xfrm>
            <a:off x="3571868" y="344488"/>
            <a:ext cx="535782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>
              <a:defRPr/>
            </a:pPr>
            <a:r>
              <a:rPr lang="pt-BR" sz="3600" kern="0" dirty="0" smtClean="0">
                <a:solidFill>
                  <a:srgbClr val="1D1D77"/>
                </a:solidFill>
              </a:rPr>
              <a:t>Sugestões </a:t>
            </a:r>
            <a:r>
              <a:rPr lang="pt-BR" sz="3600" kern="0" dirty="0">
                <a:solidFill>
                  <a:srgbClr val="1D1D77"/>
                </a:solidFill>
              </a:rPr>
              <a:t>dos usuários do Metrô</a:t>
            </a:r>
            <a:endParaRPr lang="pt-BR" sz="2800" kern="0" dirty="0">
              <a:solidFill>
                <a:srgbClr val="1D1D77"/>
              </a:solidFill>
            </a:endParaRPr>
          </a:p>
        </p:txBody>
      </p:sp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3" cstate="print"/>
          <a:srcRect l="412" t="706" r="412" b="706"/>
          <a:stretch>
            <a:fillRect/>
          </a:stretch>
        </p:blipFill>
        <p:spPr bwMode="auto">
          <a:xfrm>
            <a:off x="321025" y="1219713"/>
            <a:ext cx="8501950" cy="474704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49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/>
          <p:cNvPicPr>
            <a:picLocks noChangeAspect="1" noChangeArrowheads="1"/>
          </p:cNvPicPr>
          <p:nvPr/>
        </p:nvPicPr>
        <p:blipFill>
          <a:blip r:embed="rId3" cstate="print"/>
          <a:srcRect l="369" t="576" r="369" b="576"/>
          <a:stretch>
            <a:fillRect/>
          </a:stretch>
        </p:blipFill>
        <p:spPr bwMode="auto">
          <a:xfrm>
            <a:off x="478119" y="819413"/>
            <a:ext cx="8187762" cy="522552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056D27-0FD2-4D27-B9E5-1DCB9E94C20F}" type="slidenum">
              <a:rPr lang="pt-BR" smtClean="0"/>
              <a:pPr>
                <a:defRPr/>
              </a:pPr>
              <a:t>50</a:t>
            </a:fld>
            <a:endParaRPr lang="pt-BR" dirty="0"/>
          </a:p>
        </p:txBody>
      </p:sp>
      <p:sp>
        <p:nvSpPr>
          <p:cNvPr id="10" name="Título 1"/>
          <p:cNvSpPr txBox="1">
            <a:spLocks/>
          </p:cNvSpPr>
          <p:nvPr/>
        </p:nvSpPr>
        <p:spPr bwMode="auto">
          <a:xfrm>
            <a:off x="3571868" y="344488"/>
            <a:ext cx="535782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>
              <a:defRPr/>
            </a:pPr>
            <a:r>
              <a:rPr lang="pt-BR" sz="3600" kern="0" dirty="0" smtClean="0">
                <a:solidFill>
                  <a:srgbClr val="1D1D77"/>
                </a:solidFill>
              </a:rPr>
              <a:t>Sugestões </a:t>
            </a:r>
            <a:r>
              <a:rPr lang="pt-BR" sz="3600" kern="0" dirty="0">
                <a:solidFill>
                  <a:srgbClr val="1D1D77"/>
                </a:solidFill>
              </a:rPr>
              <a:t>dos usuários do Metrô</a:t>
            </a:r>
            <a:endParaRPr lang="pt-BR" sz="2800" kern="0" dirty="0">
              <a:solidFill>
                <a:srgbClr val="1D1D7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Imagem 1" descr="j0385530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25" y="0"/>
            <a:ext cx="4191000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1" name="CaixaDeTexto 2"/>
          <p:cNvSpPr txBox="1">
            <a:spLocks noChangeArrowheads="1"/>
          </p:cNvSpPr>
          <p:nvPr/>
        </p:nvSpPr>
        <p:spPr bwMode="auto">
          <a:xfrm>
            <a:off x="4391347" y="-27384"/>
            <a:ext cx="4717157" cy="572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2400" b="1" dirty="0" smtClean="0"/>
              <a:t>Pesquisa de Satisfação dos Usuários do </a:t>
            </a:r>
            <a:r>
              <a:rPr lang="pt-BR" sz="2400" b="1" dirty="0" err="1" smtClean="0"/>
              <a:t>Metrô-DF</a:t>
            </a:r>
            <a:endParaRPr lang="pt-BR" sz="2400" b="1" dirty="0" smtClean="0"/>
          </a:p>
          <a:p>
            <a:pPr algn="ctr"/>
            <a:r>
              <a:rPr lang="pt-BR" sz="2400" b="1" dirty="0" smtClean="0"/>
              <a:t>2010</a:t>
            </a:r>
          </a:p>
          <a:p>
            <a:pPr algn="ctr"/>
            <a:endParaRPr lang="pt-BR" b="1" dirty="0" smtClean="0"/>
          </a:p>
          <a:p>
            <a:pPr algn="ctr"/>
            <a:r>
              <a:rPr lang="pt-BR" sz="1800" b="1" dirty="0" smtClean="0"/>
              <a:t>Daniel </a:t>
            </a:r>
            <a:r>
              <a:rPr lang="pt-BR" sz="1800" b="1" dirty="0"/>
              <a:t>Pitelli de Britto</a:t>
            </a:r>
          </a:p>
          <a:p>
            <a:pPr algn="ctr"/>
            <a:r>
              <a:rPr lang="pt-BR" dirty="0"/>
              <a:t>Gerente do Projeto</a:t>
            </a:r>
          </a:p>
          <a:p>
            <a:pPr algn="ctr"/>
            <a:endParaRPr lang="pt-BR" sz="1800" dirty="0"/>
          </a:p>
          <a:p>
            <a:pPr algn="ctr"/>
            <a:r>
              <a:rPr lang="pt-BR" sz="1800" b="1" dirty="0"/>
              <a:t>Sergio Gerletti</a:t>
            </a:r>
          </a:p>
          <a:p>
            <a:pPr algn="ctr"/>
            <a:r>
              <a:rPr lang="pt-BR" dirty="0"/>
              <a:t>Análise dos Resultados</a:t>
            </a:r>
          </a:p>
          <a:p>
            <a:pPr algn="ctr"/>
            <a:endParaRPr lang="pt-BR" sz="1800" dirty="0"/>
          </a:p>
          <a:p>
            <a:pPr algn="ctr"/>
            <a:r>
              <a:rPr lang="pt-BR" sz="1800" b="1" dirty="0"/>
              <a:t>Alessandra Carvalho</a:t>
            </a:r>
          </a:p>
          <a:p>
            <a:pPr algn="ctr"/>
            <a:r>
              <a:rPr lang="pt-BR" dirty="0"/>
              <a:t>Coordenadora Administrativa</a:t>
            </a:r>
          </a:p>
          <a:p>
            <a:pPr algn="ctr"/>
            <a:endParaRPr lang="pt-BR" sz="1800" dirty="0"/>
          </a:p>
          <a:p>
            <a:pPr algn="ctr"/>
            <a:r>
              <a:rPr lang="pt-BR" sz="1800" b="1" dirty="0"/>
              <a:t>Renata Miguita</a:t>
            </a:r>
          </a:p>
          <a:p>
            <a:pPr algn="ctr"/>
            <a:r>
              <a:rPr lang="pt-BR" dirty="0"/>
              <a:t>Coordenadora de Campo</a:t>
            </a:r>
          </a:p>
          <a:p>
            <a:pPr algn="ctr"/>
            <a:endParaRPr lang="pt-BR" sz="1800" b="1" dirty="0" smtClean="0"/>
          </a:p>
          <a:p>
            <a:pPr algn="ctr"/>
            <a:r>
              <a:rPr lang="pt-BR" sz="1800" b="1" dirty="0" smtClean="0"/>
              <a:t>Anderson Oliveira</a:t>
            </a:r>
          </a:p>
          <a:p>
            <a:pPr algn="ctr"/>
            <a:r>
              <a:rPr lang="pt-BR" dirty="0" smtClean="0"/>
              <a:t>Coordenador de Campo</a:t>
            </a:r>
            <a:endParaRPr lang="pt-BR" dirty="0"/>
          </a:p>
          <a:p>
            <a:pPr algn="ctr"/>
            <a:endParaRPr lang="pt-BR" sz="1800" dirty="0"/>
          </a:p>
          <a:p>
            <a:pPr algn="ctr"/>
            <a:r>
              <a:rPr lang="pt-BR" sz="1800" b="1" dirty="0"/>
              <a:t>Novembro/2010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926C30-9E3F-4820-B819-A85341FA629C}" type="slidenum">
              <a:rPr lang="pt-BR" smtClean="0"/>
              <a:pPr>
                <a:defRPr/>
              </a:pPr>
              <a:t>51</a:t>
            </a:fld>
            <a:endParaRPr lang="pt-BR" dirty="0"/>
          </a:p>
        </p:txBody>
      </p:sp>
    </p:spTree>
  </p:cSld>
  <p:clrMapOvr>
    <a:masterClrMapping/>
  </p:clrMapOvr>
  <p:transition advTm="4281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ersonalizar design">
  <a:themeElements>
    <a:clrScheme name="Personalizar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ersonalizar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ersonalizar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ar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ar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ar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ar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sonalizar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sonalizar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Geométrico">
  <a:themeElements>
    <a:clrScheme name="Geométrico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Geométric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eométric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métrico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métrico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métrico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métric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métric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Geométrico</Template>
  <TotalTime>12504</TotalTime>
  <Words>1746</Words>
  <Application>Microsoft Office PowerPoint</Application>
  <PresentationFormat>Apresentação na tela (4:3)</PresentationFormat>
  <Paragraphs>280</Paragraphs>
  <Slides>51</Slides>
  <Notes>31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51</vt:i4>
      </vt:variant>
    </vt:vector>
  </HeadingPairs>
  <TitlesOfParts>
    <vt:vector size="53" baseType="lpstr">
      <vt:lpstr>Personalizar design</vt:lpstr>
      <vt:lpstr>Geométrico</vt:lpstr>
      <vt:lpstr>Slide 1</vt:lpstr>
      <vt:lpstr>Agenda da Apresentação</vt:lpstr>
      <vt:lpstr>Objetivo da Pesquisa</vt:lpstr>
      <vt:lpstr>Sumário Executivo</vt:lpstr>
      <vt:lpstr>Sumário Executivo</vt:lpstr>
      <vt:lpstr>A metodologia empregada</vt:lpstr>
      <vt:lpstr>Metodologia</vt:lpstr>
      <vt:lpstr>Metodologia</vt:lpstr>
      <vt:lpstr>Resultados da Pesquisa</vt:lpstr>
      <vt:lpstr>Características  sócio-demográficas dos entrevistados</vt:lpstr>
      <vt:lpstr>Características demográficas – gênero e idade</vt:lpstr>
      <vt:lpstr>Características demográficas – gênero e idade</vt:lpstr>
      <vt:lpstr>Slide 13</vt:lpstr>
      <vt:lpstr>Slide 14</vt:lpstr>
      <vt:lpstr>Slide 15</vt:lpstr>
      <vt:lpstr>Slide 16</vt:lpstr>
      <vt:lpstr>Slide 17</vt:lpstr>
      <vt:lpstr>Avaliação dos Serviços e Satisfação dos Usuários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Avaliação global</vt:lpstr>
      <vt:lpstr>Avaliação global</vt:lpstr>
      <vt:lpstr>Avaliação global</vt:lpstr>
      <vt:lpstr>Avaliação global</vt:lpstr>
      <vt:lpstr>Slide 46</vt:lpstr>
      <vt:lpstr>Slide 47</vt:lpstr>
      <vt:lpstr>Slide 48</vt:lpstr>
      <vt:lpstr>Slide 49</vt:lpstr>
      <vt:lpstr>Slide 50</vt:lpstr>
      <vt:lpstr>Slide 51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Praxian</dc:creator>
  <cp:lastModifiedBy>Karen</cp:lastModifiedBy>
  <cp:revision>960</cp:revision>
  <dcterms:created xsi:type="dcterms:W3CDTF">2004-06-21T19:40:16Z</dcterms:created>
  <dcterms:modified xsi:type="dcterms:W3CDTF">2010-12-08T17:10:41Z</dcterms:modified>
</cp:coreProperties>
</file>